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5627" r:id="rId5"/>
    <p:sldId id="5709" r:id="rId6"/>
    <p:sldId id="5604" r:id="rId7"/>
    <p:sldId id="5724" r:id="rId8"/>
    <p:sldId id="5637" r:id="rId9"/>
    <p:sldId id="5593" r:id="rId10"/>
    <p:sldId id="5744" r:id="rId11"/>
    <p:sldId id="5737" r:id="rId12"/>
    <p:sldId id="5595" r:id="rId13"/>
    <p:sldId id="5681" r:id="rId14"/>
    <p:sldId id="5631" r:id="rId15"/>
    <p:sldId id="5734" r:id="rId16"/>
    <p:sldId id="5622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2412F-220C-4280-AA92-C049F7CB2F0C}" v="1" dt="2025-03-04T11:01:09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4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ancarlo Cescatti" userId="41d36a1e-3b32-4b76-b7e1-009d0b291291" providerId="ADAL" clId="{DD1D8C59-9129-4106-8DA7-0F4B7F9DEDDD}"/>
    <pc:docChg chg="modSld">
      <pc:chgData name="Giancarlo Cescatti" userId="41d36a1e-3b32-4b76-b7e1-009d0b291291" providerId="ADAL" clId="{DD1D8C59-9129-4106-8DA7-0F4B7F9DEDDD}" dt="2025-03-04T13:41:34.162" v="7" actId="20577"/>
      <pc:docMkLst>
        <pc:docMk/>
      </pc:docMkLst>
      <pc:sldChg chg="modSp mod">
        <pc:chgData name="Giancarlo Cescatti" userId="41d36a1e-3b32-4b76-b7e1-009d0b291291" providerId="ADAL" clId="{DD1D8C59-9129-4106-8DA7-0F4B7F9DEDDD}" dt="2025-03-04T13:41:34.162" v="7" actId="20577"/>
        <pc:sldMkLst>
          <pc:docMk/>
          <pc:sldMk cId="968745324" sldId="5604"/>
        </pc:sldMkLst>
        <pc:spChg chg="mod">
          <ac:chgData name="Giancarlo Cescatti" userId="41d36a1e-3b32-4b76-b7e1-009d0b291291" providerId="ADAL" clId="{DD1D8C59-9129-4106-8DA7-0F4B7F9DEDDD}" dt="2025-03-04T13:41:34.162" v="7" actId="20577"/>
          <ac:spMkLst>
            <pc:docMk/>
            <pc:sldMk cId="968745324" sldId="5604"/>
            <ac:spMk id="4" creationId="{6CA09DCA-4247-311C-95C6-A8E6578D84E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XXps://trentinosviluppoit-my.sharepoint.com/personal/paolo_maccagnan_trentinomarketing_org/Documents/Hbenchmark/ATA%20Dolomiti/HB_tavolo%20comunicazione%20-%20Inverno%20-%20AP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9104124798723"/>
          <c:y val="5.1945914168136403E-2"/>
          <c:w val="0.74578909369187207"/>
          <c:h val="0.80462460710929651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occupazione!$C$107</c:f>
              <c:strCache>
                <c:ptCount val="1"/>
                <c:pt idx="0">
                  <c:v>Consuntivo 23/24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F8-4D93-A24C-3EAAFE93800F}"/>
              </c:ext>
            </c:extLst>
          </c:dPt>
          <c:dLbls>
            <c:dLbl>
              <c:idx val="0"/>
              <c:layout>
                <c:manualLayout>
                  <c:x val="1.942218836678064E-3"/>
                  <c:y val="-3.5273368606702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F8-4D93-A24C-3EAAFE93800F}"/>
                </c:ext>
              </c:extLst>
            </c:dLbl>
            <c:dLbl>
              <c:idx val="1"/>
              <c:layout>
                <c:manualLayout>
                  <c:x val="3.8844376733564124E-3"/>
                  <c:y val="-3.527336860670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F8-4D93-A24C-3EAAFE93800F}"/>
                </c:ext>
              </c:extLst>
            </c:dLbl>
            <c:dLbl>
              <c:idx val="2"/>
              <c:layout>
                <c:manualLayout>
                  <c:x val="-1.9422188366782062E-3"/>
                  <c:y val="-3.5273368606701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F8-4D93-A24C-3EAAFE93800F}"/>
                </c:ext>
              </c:extLst>
            </c:dLbl>
            <c:dLbl>
              <c:idx val="3"/>
              <c:layout>
                <c:manualLayout>
                  <c:x val="3.1075501386851299E-2"/>
                  <c:y val="-2.58671369782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F8-4D93-A24C-3EAAFE938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occupazione!$C$108:$C$111</c:f>
              <c:numCache>
                <c:formatCode>0.0%</c:formatCode>
                <c:ptCount val="4"/>
                <c:pt idx="0">
                  <c:v>0.72</c:v>
                </c:pt>
                <c:pt idx="1">
                  <c:v>0.77</c:v>
                </c:pt>
                <c:pt idx="2">
                  <c:v>0.66599999999999993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F8-4D93-A24C-3EAAFE93800F}"/>
            </c:ext>
          </c:extLst>
        </c:ser>
        <c:ser>
          <c:idx val="0"/>
          <c:order val="1"/>
          <c:tx>
            <c:strRef>
              <c:f>occupazione!$B$107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D5D300"/>
            </a:solidFill>
            <a:ln w="28575">
              <a:noFill/>
              <a:prstDash val="sysDash"/>
            </a:ln>
            <a:effectLst/>
          </c:spPr>
          <c:invertIfNegative val="0"/>
          <c:dLbls>
            <c:dLbl>
              <c:idx val="0"/>
              <c:layout>
                <c:manualLayout>
                  <c:x val="5.8266565100346191E-3"/>
                  <c:y val="7.0546737213403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F8-4D93-A24C-3EAAFE93800F}"/>
                </c:ext>
              </c:extLst>
            </c:dLbl>
            <c:dLbl>
              <c:idx val="1"/>
              <c:layout>
                <c:manualLayout>
                  <c:x val="-8.1573191140484738E-2"/>
                  <c:y val="2.3515579071133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F8-4D93-A24C-3EAAFE93800F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F8-4D93-A24C-3EAAFE93800F}"/>
                </c:ext>
              </c:extLst>
            </c:dLbl>
            <c:dLbl>
              <c:idx val="3"/>
              <c:layout>
                <c:manualLayout>
                  <c:x val="-7.7688753467127537E-3"/>
                  <c:y val="-2.3515579071134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F8-4D93-A24C-3EAAFE938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occupazione!$B$108:$B$111</c:f>
              <c:numCache>
                <c:formatCode>0.0%</c:formatCode>
                <c:ptCount val="4"/>
                <c:pt idx="0">
                  <c:v>0.70700000000000007</c:v>
                </c:pt>
                <c:pt idx="1">
                  <c:v>0.74099999999999999</c:v>
                </c:pt>
                <c:pt idx="2">
                  <c:v>0.63700000000000001</c:v>
                </c:pt>
                <c:pt idx="3">
                  <c:v>0.57899999999999996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F8-4D93-A24C-3EAAFE93800F}"/>
            </c:ext>
          </c:extLst>
        </c:ser>
        <c:ser>
          <c:idx val="1"/>
          <c:order val="2"/>
          <c:tx>
            <c:strRef>
              <c:f>occupazione!$D$107</c:f>
              <c:strCache>
                <c:ptCount val="1"/>
                <c:pt idx="0">
                  <c:v>03/03/2024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dLbls>
            <c:dLbl>
              <c:idx val="0"/>
              <c:layout>
                <c:manualLayout>
                  <c:x val="-8.4428252830401562E-2"/>
                  <c:y val="7.05467372134030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F8-4D93-A24C-3EAAFE93800F}"/>
                </c:ext>
              </c:extLst>
            </c:dLbl>
            <c:dLbl>
              <c:idx val="1"/>
              <c:layout>
                <c:manualLayout>
                  <c:x val="-2.8550616899169633E-3"/>
                  <c:y val="9.40623162845385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F8-4D93-A24C-3EAAFE93800F}"/>
                </c:ext>
              </c:extLst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F8-4D93-A24C-3EAAFE93800F}"/>
                </c:ext>
              </c:extLst>
            </c:dLbl>
            <c:dLbl>
              <c:idx val="3"/>
              <c:layout>
                <c:manualLayout>
                  <c:x val="-7.8601596320367006E-2"/>
                  <c:y val="2.35155790711346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F8-4D93-A24C-3EAAFE9380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occupazione!$D$108:$D$111</c:f>
              <c:numCache>
                <c:formatCode>0.0%</c:formatCode>
                <c:ptCount val="4"/>
                <c:pt idx="0">
                  <c:v>0.70299999999999996</c:v>
                </c:pt>
                <c:pt idx="1">
                  <c:v>0.748</c:v>
                </c:pt>
                <c:pt idx="2">
                  <c:v>0.65300000000000002</c:v>
                </c:pt>
                <c:pt idx="3">
                  <c:v>0.57700000000000007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3F8-4D93-A24C-3EAAFE9380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44692191"/>
        <c:axId val="644708031"/>
      </c:barChart>
      <c:catAx>
        <c:axId val="6446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708031"/>
        <c:crosses val="autoZero"/>
        <c:auto val="1"/>
        <c:lblAlgn val="ctr"/>
        <c:lblOffset val="100"/>
        <c:noMultiLvlLbl val="0"/>
      </c:catAx>
      <c:valAx>
        <c:axId val="64470803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69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ADR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adr!$B$1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83B8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adr!$H$2:$H$19</c:f>
              <c:numCache>
                <c:formatCode>_-"€"\ * #,##0_-;\-"€"\ * #,##0_-;_-"€"\ * "-"??_-;_-@_-</c:formatCode>
                <c:ptCount val="18"/>
                <c:pt idx="0">
                  <c:v>100.5</c:v>
                </c:pt>
                <c:pt idx="1">
                  <c:v>93.6</c:v>
                </c:pt>
                <c:pt idx="2">
                  <c:v>124.8</c:v>
                </c:pt>
                <c:pt idx="3">
                  <c:v>216</c:v>
                </c:pt>
                <c:pt idx="4">
                  <c:v>227.8</c:v>
                </c:pt>
                <c:pt idx="5">
                  <c:v>132.9</c:v>
                </c:pt>
                <c:pt idx="6">
                  <c:v>126.6</c:v>
                </c:pt>
                <c:pt idx="7">
                  <c:v>160.80000000000001</c:v>
                </c:pt>
                <c:pt idx="8">
                  <c:v>133.5</c:v>
                </c:pt>
                <c:pt idx="9">
                  <c:v>142.9</c:v>
                </c:pt>
                <c:pt idx="10">
                  <c:v>148</c:v>
                </c:pt>
                <c:pt idx="11">
                  <c:v>148</c:v>
                </c:pt>
                <c:pt idx="12">
                  <c:v>151.1</c:v>
                </c:pt>
                <c:pt idx="13">
                  <c:v>149.69999999999999</c:v>
                </c:pt>
                <c:pt idx="14">
                  <c:v>116</c:v>
                </c:pt>
                <c:pt idx="15">
                  <c:v>104.6</c:v>
                </c:pt>
                <c:pt idx="16">
                  <c:v>104.4</c:v>
                </c:pt>
                <c:pt idx="17">
                  <c:v>109.6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4-4B9C-9D00-31C7C8D0DDA1}"/>
            </c:ext>
          </c:extLst>
        </c:ser>
        <c:ser>
          <c:idx val="1"/>
          <c:order val="1"/>
          <c:tx>
            <c:strRef>
              <c:f>adr!$D$1</c:f>
              <c:strCache>
                <c:ptCount val="1"/>
                <c:pt idx="0">
                  <c:v>03/03/2024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adr!$J$2:$J$19</c:f>
              <c:numCache>
                <c:formatCode>_-"€"\ * #,##0_-;\-"€"\ * #,##0_-;_-"€"\ * "-"??_-;_-@_-</c:formatCode>
                <c:ptCount val="18"/>
                <c:pt idx="0">
                  <c:v>129.5</c:v>
                </c:pt>
                <c:pt idx="1">
                  <c:v>94.6</c:v>
                </c:pt>
                <c:pt idx="2">
                  <c:v>130.19999999999999</c:v>
                </c:pt>
                <c:pt idx="3">
                  <c:v>224.9</c:v>
                </c:pt>
                <c:pt idx="4">
                  <c:v>207</c:v>
                </c:pt>
                <c:pt idx="5">
                  <c:v>118</c:v>
                </c:pt>
                <c:pt idx="6">
                  <c:v>117.8</c:v>
                </c:pt>
                <c:pt idx="7">
                  <c:v>148</c:v>
                </c:pt>
                <c:pt idx="8">
                  <c:v>129.9</c:v>
                </c:pt>
                <c:pt idx="9">
                  <c:v>145.19999999999999</c:v>
                </c:pt>
                <c:pt idx="10">
                  <c:v>159.9</c:v>
                </c:pt>
                <c:pt idx="11">
                  <c:v>140</c:v>
                </c:pt>
                <c:pt idx="12">
                  <c:v>125.5</c:v>
                </c:pt>
                <c:pt idx="13">
                  <c:v>103.1</c:v>
                </c:pt>
                <c:pt idx="14">
                  <c:v>97.1</c:v>
                </c:pt>
                <c:pt idx="15">
                  <c:v>91.4</c:v>
                </c:pt>
                <c:pt idx="16">
                  <c:v>99</c:v>
                </c:pt>
                <c:pt idx="17">
                  <c:v>99.3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C4-4B9C-9D00-31C7C8D0D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ADR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adr!$B$1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83B81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adr!$B$2:$B$19</c:f>
              <c:numCache>
                <c:formatCode>_-"€"\ * #,##0_-;\-"€"\ * #,##0_-;_-"€"\ * "-"??_-;_-@_-</c:formatCode>
                <c:ptCount val="18"/>
                <c:pt idx="0">
                  <c:v>147.69999999999999</c:v>
                </c:pt>
                <c:pt idx="1">
                  <c:v>141.69999999999999</c:v>
                </c:pt>
                <c:pt idx="2">
                  <c:v>176.2</c:v>
                </c:pt>
                <c:pt idx="3">
                  <c:v>278.39999999999998</c:v>
                </c:pt>
                <c:pt idx="4">
                  <c:v>303.5</c:v>
                </c:pt>
                <c:pt idx="5">
                  <c:v>176.5</c:v>
                </c:pt>
                <c:pt idx="6">
                  <c:v>162.19999999999999</c:v>
                </c:pt>
                <c:pt idx="7">
                  <c:v>172.5</c:v>
                </c:pt>
                <c:pt idx="8">
                  <c:v>176.2</c:v>
                </c:pt>
                <c:pt idx="9">
                  <c:v>186.9</c:v>
                </c:pt>
                <c:pt idx="10">
                  <c:v>195.9</c:v>
                </c:pt>
                <c:pt idx="11">
                  <c:v>204.9</c:v>
                </c:pt>
                <c:pt idx="12">
                  <c:v>209.2</c:v>
                </c:pt>
                <c:pt idx="13">
                  <c:v>203</c:v>
                </c:pt>
                <c:pt idx="14">
                  <c:v>167.7</c:v>
                </c:pt>
                <c:pt idx="15">
                  <c:v>156.19999999999999</c:v>
                </c:pt>
                <c:pt idx="16">
                  <c:v>148.5</c:v>
                </c:pt>
                <c:pt idx="17">
                  <c:v>139.80000000000001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A6-4EC6-8B67-FE8D7001729C}"/>
            </c:ext>
          </c:extLst>
        </c:ser>
        <c:ser>
          <c:idx val="1"/>
          <c:order val="1"/>
          <c:tx>
            <c:strRef>
              <c:f>adr!$D$1</c:f>
              <c:strCache>
                <c:ptCount val="1"/>
                <c:pt idx="0">
                  <c:v>03/03/2024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adr!$A$2:$A$19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adr!$D$2:$D$19</c:f>
              <c:numCache>
                <c:formatCode>_-"€"\ * #,##0_-;\-"€"\ * #,##0_-;_-"€"\ * "-"??_-;_-@_-</c:formatCode>
                <c:ptCount val="18"/>
                <c:pt idx="0">
                  <c:v>168.2</c:v>
                </c:pt>
                <c:pt idx="1">
                  <c:v>130.1</c:v>
                </c:pt>
                <c:pt idx="2">
                  <c:v>184.2</c:v>
                </c:pt>
                <c:pt idx="3">
                  <c:v>285.5</c:v>
                </c:pt>
                <c:pt idx="4">
                  <c:v>267.2</c:v>
                </c:pt>
                <c:pt idx="5">
                  <c:v>153.80000000000001</c:v>
                </c:pt>
                <c:pt idx="6">
                  <c:v>152.6</c:v>
                </c:pt>
                <c:pt idx="7">
                  <c:v>160.69999999999999</c:v>
                </c:pt>
                <c:pt idx="8">
                  <c:v>163.69999999999999</c:v>
                </c:pt>
                <c:pt idx="9">
                  <c:v>185.8</c:v>
                </c:pt>
                <c:pt idx="10">
                  <c:v>204.6</c:v>
                </c:pt>
                <c:pt idx="11">
                  <c:v>188.1</c:v>
                </c:pt>
                <c:pt idx="12">
                  <c:v>173.9</c:v>
                </c:pt>
                <c:pt idx="13">
                  <c:v>157.19999999999999</c:v>
                </c:pt>
                <c:pt idx="14">
                  <c:v>140.80000000000001</c:v>
                </c:pt>
                <c:pt idx="15">
                  <c:v>128.69999999999999</c:v>
                </c:pt>
                <c:pt idx="16">
                  <c:v>141.1</c:v>
                </c:pt>
                <c:pt idx="17">
                  <c:v>137.5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A6-4EC6-8B67-FE8D70017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Revpar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revpar!$B$1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revpar!$A$2:$A$20</c:f>
              <c:strCache>
                <c:ptCount val="19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  <c:pt idx="18">
                  <c:v>Totale</c:v>
                </c:pt>
              </c:strCache>
            </c:strRef>
          </c:cat>
          <c:val>
            <c:numRef>
              <c:f>revpar!$H$2:$H$20</c:f>
              <c:numCache>
                <c:formatCode>_-"€"\ * #,##0_-;\-"€"\ * #,##0_-;_-"€"\ * "-"??_-;_-@_-</c:formatCode>
                <c:ptCount val="19"/>
                <c:pt idx="0">
                  <c:v>38.200000000000003</c:v>
                </c:pt>
                <c:pt idx="1">
                  <c:v>47.2</c:v>
                </c:pt>
                <c:pt idx="2">
                  <c:v>65.5</c:v>
                </c:pt>
                <c:pt idx="3">
                  <c:v>157.4</c:v>
                </c:pt>
                <c:pt idx="4">
                  <c:v>195.4</c:v>
                </c:pt>
                <c:pt idx="5">
                  <c:v>77.5</c:v>
                </c:pt>
                <c:pt idx="6">
                  <c:v>81.900000000000006</c:v>
                </c:pt>
                <c:pt idx="7">
                  <c:v>119.3</c:v>
                </c:pt>
                <c:pt idx="8">
                  <c:v>100.3</c:v>
                </c:pt>
                <c:pt idx="9">
                  <c:v>104.9</c:v>
                </c:pt>
                <c:pt idx="10">
                  <c:v>113</c:v>
                </c:pt>
                <c:pt idx="11">
                  <c:v>121.5</c:v>
                </c:pt>
                <c:pt idx="12">
                  <c:v>113.5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DF-4FDE-A519-27F7139F78F1}"/>
            </c:ext>
          </c:extLst>
        </c:ser>
        <c:ser>
          <c:idx val="1"/>
          <c:order val="1"/>
          <c:tx>
            <c:strRef>
              <c:f>revpar!$D$1</c:f>
              <c:strCache>
                <c:ptCount val="1"/>
                <c:pt idx="0">
                  <c:v>02/03/2024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revpar!$A$2:$A$20</c:f>
              <c:strCache>
                <c:ptCount val="19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  <c:pt idx="18">
                  <c:v>Totale</c:v>
                </c:pt>
              </c:strCache>
            </c:strRef>
          </c:cat>
          <c:val>
            <c:numRef>
              <c:f>revpar!$J$2:$J$20</c:f>
              <c:numCache>
                <c:formatCode>_-"€"\ * #,##0_-;\-"€"\ * #,##0_-;_-"€"\ * "-"??_-;_-@_-</c:formatCode>
                <c:ptCount val="19"/>
                <c:pt idx="0">
                  <c:v>79.599999999999994</c:v>
                </c:pt>
                <c:pt idx="1">
                  <c:v>52.2</c:v>
                </c:pt>
                <c:pt idx="2">
                  <c:v>61.6</c:v>
                </c:pt>
                <c:pt idx="3">
                  <c:v>169.8</c:v>
                </c:pt>
                <c:pt idx="4">
                  <c:v>165.2</c:v>
                </c:pt>
                <c:pt idx="5">
                  <c:v>74.3</c:v>
                </c:pt>
                <c:pt idx="6">
                  <c:v>83.4</c:v>
                </c:pt>
                <c:pt idx="7">
                  <c:v>109.5</c:v>
                </c:pt>
                <c:pt idx="8">
                  <c:v>92</c:v>
                </c:pt>
                <c:pt idx="9">
                  <c:v>100.8</c:v>
                </c:pt>
                <c:pt idx="10">
                  <c:v>130.30000000000001</c:v>
                </c:pt>
                <c:pt idx="11">
                  <c:v>107.3</c:v>
                </c:pt>
                <c:pt idx="12">
                  <c:v>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DF-4FDE-A519-27F7139F78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Revpar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revpar!$B$1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revpar!$A$2:$A$20</c:f>
              <c:strCache>
                <c:ptCount val="19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  <c:pt idx="18">
                  <c:v>Totale</c:v>
                </c:pt>
              </c:strCache>
            </c:strRef>
          </c:cat>
          <c:val>
            <c:numRef>
              <c:f>revpar!$B$2:$B$20</c:f>
              <c:numCache>
                <c:formatCode>_-"€"\ * #,##0_-;\-"€"\ * #,##0_-;_-"€"\ * "-"??_-;_-@_-</c:formatCode>
                <c:ptCount val="19"/>
                <c:pt idx="0">
                  <c:v>65.3</c:v>
                </c:pt>
                <c:pt idx="1">
                  <c:v>81.7</c:v>
                </c:pt>
                <c:pt idx="2">
                  <c:v>104.6</c:v>
                </c:pt>
                <c:pt idx="3">
                  <c:v>217.6</c:v>
                </c:pt>
                <c:pt idx="4">
                  <c:v>270.7</c:v>
                </c:pt>
                <c:pt idx="5">
                  <c:v>125</c:v>
                </c:pt>
                <c:pt idx="6">
                  <c:v>117.9</c:v>
                </c:pt>
                <c:pt idx="7">
                  <c:v>133.19999999999999</c:v>
                </c:pt>
                <c:pt idx="8">
                  <c:v>141</c:v>
                </c:pt>
                <c:pt idx="9">
                  <c:v>149.1</c:v>
                </c:pt>
                <c:pt idx="10">
                  <c:v>157.4</c:v>
                </c:pt>
                <c:pt idx="11">
                  <c:v>173.3</c:v>
                </c:pt>
                <c:pt idx="12">
                  <c:v>166.2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2-4A6B-8FF2-7464287A4770}"/>
            </c:ext>
          </c:extLst>
        </c:ser>
        <c:ser>
          <c:idx val="1"/>
          <c:order val="1"/>
          <c:tx>
            <c:strRef>
              <c:f>revpar!$D$1</c:f>
              <c:strCache>
                <c:ptCount val="1"/>
                <c:pt idx="0">
                  <c:v>02/03/2024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revpar!$A$2:$A$20</c:f>
              <c:strCache>
                <c:ptCount val="19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  <c:pt idx="18">
                  <c:v>Totale</c:v>
                </c:pt>
              </c:strCache>
            </c:strRef>
          </c:cat>
          <c:val>
            <c:numRef>
              <c:f>revpar!$D$2:$D$20</c:f>
              <c:numCache>
                <c:formatCode>_-"€"\ * #,##0_-;\-"€"\ * #,##0_-;_-"€"\ * "-"??_-;_-@_-</c:formatCode>
                <c:ptCount val="19"/>
                <c:pt idx="0">
                  <c:v>116</c:v>
                </c:pt>
                <c:pt idx="1">
                  <c:v>77</c:v>
                </c:pt>
                <c:pt idx="2">
                  <c:v>97.3</c:v>
                </c:pt>
                <c:pt idx="3">
                  <c:v>231.8</c:v>
                </c:pt>
                <c:pt idx="4">
                  <c:v>213.3</c:v>
                </c:pt>
                <c:pt idx="5">
                  <c:v>110.6</c:v>
                </c:pt>
                <c:pt idx="6">
                  <c:v>117.4</c:v>
                </c:pt>
                <c:pt idx="7">
                  <c:v>129.80000000000001</c:v>
                </c:pt>
                <c:pt idx="8">
                  <c:v>129</c:v>
                </c:pt>
                <c:pt idx="9">
                  <c:v>141.6</c:v>
                </c:pt>
                <c:pt idx="10">
                  <c:v>172.5</c:v>
                </c:pt>
                <c:pt idx="11">
                  <c:v>152</c:v>
                </c:pt>
                <c:pt idx="12">
                  <c:v>126.3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D2-4A6B-8FF2-7464287A4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Occupazione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occupazione!$B$1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D5D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occupazione!$H$2:$H$19</c:f>
              <c:numCache>
                <c:formatCode>0%</c:formatCode>
                <c:ptCount val="18"/>
                <c:pt idx="0">
                  <c:v>0.38100000000000001</c:v>
                </c:pt>
                <c:pt idx="1">
                  <c:v>0.504</c:v>
                </c:pt>
                <c:pt idx="2">
                  <c:v>0.52500000000000002</c:v>
                </c:pt>
                <c:pt idx="3">
                  <c:v>0.72900000000000009</c:v>
                </c:pt>
                <c:pt idx="4">
                  <c:v>0.85699999999999998</c:v>
                </c:pt>
                <c:pt idx="5">
                  <c:v>0.58299999999999996</c:v>
                </c:pt>
                <c:pt idx="6">
                  <c:v>0.64700000000000002</c:v>
                </c:pt>
                <c:pt idx="7">
                  <c:v>0.74199999999999999</c:v>
                </c:pt>
                <c:pt idx="8">
                  <c:v>0.75099999999999989</c:v>
                </c:pt>
                <c:pt idx="9">
                  <c:v>0.7340000000000001</c:v>
                </c:pt>
                <c:pt idx="10">
                  <c:v>0.76400000000000001</c:v>
                </c:pt>
                <c:pt idx="11">
                  <c:v>0.82099999999999995</c:v>
                </c:pt>
                <c:pt idx="12">
                  <c:v>0.75099999999999989</c:v>
                </c:pt>
                <c:pt idx="13">
                  <c:v>0.59</c:v>
                </c:pt>
                <c:pt idx="14">
                  <c:v>0.54200000000000004</c:v>
                </c:pt>
                <c:pt idx="15">
                  <c:v>0.46</c:v>
                </c:pt>
                <c:pt idx="16">
                  <c:v>0.36</c:v>
                </c:pt>
                <c:pt idx="17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39-48A8-84BD-786352732BCB}"/>
            </c:ext>
          </c:extLst>
        </c:ser>
        <c:ser>
          <c:idx val="1"/>
          <c:order val="1"/>
          <c:tx>
            <c:strRef>
              <c:f>occupazione!$D$1</c:f>
              <c:strCache>
                <c:ptCount val="1"/>
                <c:pt idx="0">
                  <c:v>03/03/2024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occupazione!$J$2:$J$19</c:f>
              <c:numCache>
                <c:formatCode>0%</c:formatCode>
                <c:ptCount val="18"/>
                <c:pt idx="0">
                  <c:v>0.61399999999999999</c:v>
                </c:pt>
                <c:pt idx="1">
                  <c:v>0.55200000000000005</c:v>
                </c:pt>
                <c:pt idx="2">
                  <c:v>0.47299999999999998</c:v>
                </c:pt>
                <c:pt idx="3">
                  <c:v>0.755</c:v>
                </c:pt>
                <c:pt idx="4">
                  <c:v>0.79799999999999993</c:v>
                </c:pt>
                <c:pt idx="5">
                  <c:v>0.63</c:v>
                </c:pt>
                <c:pt idx="6">
                  <c:v>0.70799999999999996</c:v>
                </c:pt>
                <c:pt idx="7">
                  <c:v>0.74</c:v>
                </c:pt>
                <c:pt idx="8">
                  <c:v>0.70799999999999996</c:v>
                </c:pt>
                <c:pt idx="9">
                  <c:v>0.69400000000000006</c:v>
                </c:pt>
                <c:pt idx="10">
                  <c:v>0.81499999999999995</c:v>
                </c:pt>
                <c:pt idx="11">
                  <c:v>0.7659999999999999</c:v>
                </c:pt>
                <c:pt idx="12">
                  <c:v>0.65500000000000003</c:v>
                </c:pt>
                <c:pt idx="13">
                  <c:v>0.60199999999999998</c:v>
                </c:pt>
                <c:pt idx="14">
                  <c:v>0.53900000000000003</c:v>
                </c:pt>
                <c:pt idx="15">
                  <c:v>0.51400000000000001</c:v>
                </c:pt>
                <c:pt idx="16">
                  <c:v>0.49399999999999999</c:v>
                </c:pt>
                <c:pt idx="17">
                  <c:v>0.34499999999999997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39-48A8-84BD-786352732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Occupazione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occupazione!$B$1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D5D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occupazione!$B$2:$B$19</c:f>
              <c:numCache>
                <c:formatCode>0%</c:formatCode>
                <c:ptCount val="18"/>
                <c:pt idx="0">
                  <c:v>0.442</c:v>
                </c:pt>
                <c:pt idx="1">
                  <c:v>0.57700000000000007</c:v>
                </c:pt>
                <c:pt idx="2">
                  <c:v>0.59299999999999997</c:v>
                </c:pt>
                <c:pt idx="3">
                  <c:v>0.78200000000000003</c:v>
                </c:pt>
                <c:pt idx="4">
                  <c:v>0.89200000000000002</c:v>
                </c:pt>
                <c:pt idx="5">
                  <c:v>0.70799999999999996</c:v>
                </c:pt>
                <c:pt idx="6">
                  <c:v>0.72699999999999998</c:v>
                </c:pt>
                <c:pt idx="7">
                  <c:v>0.77300000000000002</c:v>
                </c:pt>
                <c:pt idx="8">
                  <c:v>0.8</c:v>
                </c:pt>
                <c:pt idx="9">
                  <c:v>0.79799999999999993</c:v>
                </c:pt>
                <c:pt idx="10">
                  <c:v>0.80299999999999994</c:v>
                </c:pt>
                <c:pt idx="11">
                  <c:v>0.84599999999999997</c:v>
                </c:pt>
                <c:pt idx="12">
                  <c:v>0.79400000000000004</c:v>
                </c:pt>
                <c:pt idx="13">
                  <c:v>0.68900000000000006</c:v>
                </c:pt>
                <c:pt idx="14">
                  <c:v>0.61799999999999999</c:v>
                </c:pt>
                <c:pt idx="15">
                  <c:v>0.53600000000000003</c:v>
                </c:pt>
                <c:pt idx="16">
                  <c:v>0.37200000000000005</c:v>
                </c:pt>
                <c:pt idx="17">
                  <c:v>0.223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8-46BE-A08E-00EC64B6982D}"/>
            </c:ext>
          </c:extLst>
        </c:ser>
        <c:ser>
          <c:idx val="1"/>
          <c:order val="1"/>
          <c:tx>
            <c:strRef>
              <c:f>occupazione!$D$1</c:f>
              <c:strCache>
                <c:ptCount val="1"/>
                <c:pt idx="0">
                  <c:v>03/03/2024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occupazione!$A$2:$A$19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occupazione!$D$2:$D$19</c:f>
              <c:numCache>
                <c:formatCode>0%</c:formatCode>
                <c:ptCount val="18"/>
                <c:pt idx="0">
                  <c:v>0.69</c:v>
                </c:pt>
                <c:pt idx="1">
                  <c:v>0.59200000000000008</c:v>
                </c:pt>
                <c:pt idx="2">
                  <c:v>0.52800000000000002</c:v>
                </c:pt>
                <c:pt idx="3">
                  <c:v>0.81200000000000006</c:v>
                </c:pt>
                <c:pt idx="4">
                  <c:v>0.79799999999999993</c:v>
                </c:pt>
                <c:pt idx="5">
                  <c:v>0.71900000000000008</c:v>
                </c:pt>
                <c:pt idx="6">
                  <c:v>0.77</c:v>
                </c:pt>
                <c:pt idx="7">
                  <c:v>0.80700000000000005</c:v>
                </c:pt>
                <c:pt idx="8">
                  <c:v>0.78799999999999992</c:v>
                </c:pt>
                <c:pt idx="9">
                  <c:v>0.76200000000000001</c:v>
                </c:pt>
                <c:pt idx="10">
                  <c:v>0.84299999999999997</c:v>
                </c:pt>
                <c:pt idx="11">
                  <c:v>0.80799999999999994</c:v>
                </c:pt>
                <c:pt idx="12">
                  <c:v>0.72699999999999998</c:v>
                </c:pt>
                <c:pt idx="13">
                  <c:v>0.65300000000000002</c:v>
                </c:pt>
                <c:pt idx="14">
                  <c:v>0.55399999999999994</c:v>
                </c:pt>
                <c:pt idx="15">
                  <c:v>0.47600000000000003</c:v>
                </c:pt>
                <c:pt idx="16">
                  <c:v>0.42100000000000004</c:v>
                </c:pt>
                <c:pt idx="17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A8-46BE-A08E-00EC64B69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Camere vendute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39411414141414142"/>
          <c:y val="1.9559829059829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'camere vendute'!$B$1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0092D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vendute'!$H$2:$H$19</c:f>
              <c:numCache>
                <c:formatCode>_-* #,##0_-;\-* #,##0_-;_-* "-"??_-;_-@_-</c:formatCode>
                <c:ptCount val="18"/>
                <c:pt idx="0">
                  <c:v>1993</c:v>
                </c:pt>
                <c:pt idx="1">
                  <c:v>3249</c:v>
                </c:pt>
                <c:pt idx="2">
                  <c:v>3547</c:v>
                </c:pt>
                <c:pt idx="3">
                  <c:v>5851</c:v>
                </c:pt>
                <c:pt idx="4">
                  <c:v>6907</c:v>
                </c:pt>
                <c:pt idx="5">
                  <c:v>4381</c:v>
                </c:pt>
                <c:pt idx="6">
                  <c:v>4919</c:v>
                </c:pt>
                <c:pt idx="7">
                  <c:v>5697</c:v>
                </c:pt>
                <c:pt idx="8">
                  <c:v>5987</c:v>
                </c:pt>
                <c:pt idx="9">
                  <c:v>5742</c:v>
                </c:pt>
                <c:pt idx="10">
                  <c:v>5849</c:v>
                </c:pt>
                <c:pt idx="11">
                  <c:v>6629</c:v>
                </c:pt>
                <c:pt idx="12">
                  <c:v>5894</c:v>
                </c:pt>
                <c:pt idx="13">
                  <c:v>4414</c:v>
                </c:pt>
                <c:pt idx="14">
                  <c:v>3842</c:v>
                </c:pt>
                <c:pt idx="15">
                  <c:v>3031</c:v>
                </c:pt>
                <c:pt idx="16">
                  <c:v>1875</c:v>
                </c:pt>
                <c:pt idx="17">
                  <c:v>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EB-43D4-9DD9-81FAAC962F92}"/>
            </c:ext>
          </c:extLst>
        </c:ser>
        <c:ser>
          <c:idx val="1"/>
          <c:order val="1"/>
          <c:tx>
            <c:strRef>
              <c:f>'camere vendute'!$D$1</c:f>
              <c:strCache>
                <c:ptCount val="1"/>
                <c:pt idx="0">
                  <c:v>03/03/2024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vendute'!$J$2:$J$19</c:f>
              <c:numCache>
                <c:formatCode>_-* #,##0_-;\-* #,##0_-;_-* "-"??_-;_-@_-</c:formatCode>
                <c:ptCount val="18"/>
                <c:pt idx="0">
                  <c:v>3217</c:v>
                </c:pt>
                <c:pt idx="1">
                  <c:v>3557</c:v>
                </c:pt>
                <c:pt idx="2">
                  <c:v>3196</c:v>
                </c:pt>
                <c:pt idx="3">
                  <c:v>6059</c:v>
                </c:pt>
                <c:pt idx="4">
                  <c:v>6426</c:v>
                </c:pt>
                <c:pt idx="5">
                  <c:v>4734</c:v>
                </c:pt>
                <c:pt idx="6">
                  <c:v>5385</c:v>
                </c:pt>
                <c:pt idx="7">
                  <c:v>5681</c:v>
                </c:pt>
                <c:pt idx="8">
                  <c:v>5643</c:v>
                </c:pt>
                <c:pt idx="9">
                  <c:v>5431</c:v>
                </c:pt>
                <c:pt idx="10">
                  <c:v>6239</c:v>
                </c:pt>
                <c:pt idx="11">
                  <c:v>6183</c:v>
                </c:pt>
                <c:pt idx="12">
                  <c:v>5135</c:v>
                </c:pt>
                <c:pt idx="13">
                  <c:v>4508</c:v>
                </c:pt>
                <c:pt idx="14">
                  <c:v>3822</c:v>
                </c:pt>
                <c:pt idx="15">
                  <c:v>3384</c:v>
                </c:pt>
                <c:pt idx="16">
                  <c:v>2572</c:v>
                </c:pt>
                <c:pt idx="17">
                  <c:v>918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EB-43D4-9DD9-81FAAC962F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Camere vendute | Trentino montagna</a:t>
            </a:r>
            <a:endParaRPr lang="it-IT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'camere vendute'!$B$1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0092D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vendute'!$B$2:$B$19</c:f>
              <c:numCache>
                <c:formatCode>_-* #,##0_-;\-* #,##0_-;_-* "-"??_-;_-@_-</c:formatCode>
                <c:ptCount val="18"/>
                <c:pt idx="0">
                  <c:v>12649</c:v>
                </c:pt>
                <c:pt idx="1">
                  <c:v>23526</c:v>
                </c:pt>
                <c:pt idx="2">
                  <c:v>27335</c:v>
                </c:pt>
                <c:pt idx="3">
                  <c:v>43652</c:v>
                </c:pt>
                <c:pt idx="4">
                  <c:v>50538</c:v>
                </c:pt>
                <c:pt idx="5">
                  <c:v>36843</c:v>
                </c:pt>
                <c:pt idx="6">
                  <c:v>37649</c:v>
                </c:pt>
                <c:pt idx="7">
                  <c:v>40373</c:v>
                </c:pt>
                <c:pt idx="8">
                  <c:v>42444</c:v>
                </c:pt>
                <c:pt idx="9">
                  <c:v>42249</c:v>
                </c:pt>
                <c:pt idx="10">
                  <c:v>42927</c:v>
                </c:pt>
                <c:pt idx="11">
                  <c:v>45560</c:v>
                </c:pt>
                <c:pt idx="12">
                  <c:v>42165</c:v>
                </c:pt>
                <c:pt idx="13">
                  <c:v>35752</c:v>
                </c:pt>
                <c:pt idx="14">
                  <c:v>29514</c:v>
                </c:pt>
                <c:pt idx="15">
                  <c:v>21546</c:v>
                </c:pt>
                <c:pt idx="16">
                  <c:v>11629</c:v>
                </c:pt>
                <c:pt idx="17">
                  <c:v>2544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C-4B59-B31F-65596E7CBBE1}"/>
            </c:ext>
          </c:extLst>
        </c:ser>
        <c:ser>
          <c:idx val="1"/>
          <c:order val="1"/>
          <c:tx>
            <c:strRef>
              <c:f>'camere vendute'!$D$1</c:f>
              <c:strCache>
                <c:ptCount val="1"/>
                <c:pt idx="0">
                  <c:v>03/03/2024</c:v>
                </c:pt>
              </c:strCache>
            </c:strRef>
          </c:tx>
          <c:spPr>
            <a:noFill/>
            <a:ln w="28575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cat>
            <c:strRef>
              <c:f>'camere vendute'!$A$2:$A$19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'camere vendute'!$D$2:$D$19</c:f>
              <c:numCache>
                <c:formatCode>_-* #,##0_-;\-* #,##0_-;_-* "-"??_-;_-@_-</c:formatCode>
                <c:ptCount val="18"/>
                <c:pt idx="0">
                  <c:v>19729</c:v>
                </c:pt>
                <c:pt idx="1">
                  <c:v>24124</c:v>
                </c:pt>
                <c:pt idx="2">
                  <c:v>24330</c:v>
                </c:pt>
                <c:pt idx="3">
                  <c:v>45326</c:v>
                </c:pt>
                <c:pt idx="4">
                  <c:v>45242</c:v>
                </c:pt>
                <c:pt idx="5">
                  <c:v>37423</c:v>
                </c:pt>
                <c:pt idx="6">
                  <c:v>39866</c:v>
                </c:pt>
                <c:pt idx="7">
                  <c:v>42199</c:v>
                </c:pt>
                <c:pt idx="8">
                  <c:v>41821</c:v>
                </c:pt>
                <c:pt idx="9">
                  <c:v>40341</c:v>
                </c:pt>
                <c:pt idx="10">
                  <c:v>45038</c:v>
                </c:pt>
                <c:pt idx="11">
                  <c:v>43554</c:v>
                </c:pt>
                <c:pt idx="12">
                  <c:v>38568</c:v>
                </c:pt>
                <c:pt idx="13">
                  <c:v>33859</c:v>
                </c:pt>
                <c:pt idx="14">
                  <c:v>26431</c:v>
                </c:pt>
                <c:pt idx="15">
                  <c:v>19143</c:v>
                </c:pt>
                <c:pt idx="16">
                  <c:v>13139</c:v>
                </c:pt>
                <c:pt idx="17">
                  <c:v>4964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FC-4B59-B31F-65596E7CB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9104124798723"/>
          <c:y val="5.1945914168136403E-2"/>
          <c:w val="0.74578909369187207"/>
          <c:h val="0.80462460710929651"/>
        </c:manualLayout>
      </c:layout>
      <c:barChart>
        <c:barDir val="bar"/>
        <c:grouping val="clustered"/>
        <c:varyColors val="0"/>
        <c:ser>
          <c:idx val="0"/>
          <c:order val="1"/>
          <c:tx>
            <c:strRef>
              <c:f>'pick up (2)'!$B$131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00539F"/>
            </a:solidFill>
            <a:ln w="28575">
              <a:noFill/>
              <a:prstDash val="sysDash"/>
            </a:ln>
            <a:effectLst/>
          </c:spPr>
          <c:invertIfNegative val="0"/>
          <c:dLbls>
            <c:dLbl>
              <c:idx val="1"/>
              <c:layout>
                <c:manualLayout>
                  <c:x val="-8.5457628813841002E-2"/>
                  <c:y val="-2.3515579071135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2C-4188-B1CD-015D496EA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'pick up (2)'!$B$132:$B$135</c:f>
              <c:numCache>
                <c:formatCode>0.0%</c:formatCode>
                <c:ptCount val="4"/>
                <c:pt idx="0">
                  <c:v>0.70700000000000007</c:v>
                </c:pt>
                <c:pt idx="1">
                  <c:v>0.74099999999999999</c:v>
                </c:pt>
                <c:pt idx="2">
                  <c:v>0.63700000000000001</c:v>
                </c:pt>
                <c:pt idx="3">
                  <c:v>0.57899999999999996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2C-4188-B1CD-015D496EAC5C}"/>
            </c:ext>
          </c:extLst>
        </c:ser>
        <c:ser>
          <c:idx val="1"/>
          <c:order val="2"/>
          <c:tx>
            <c:strRef>
              <c:f>'pick up (2)'!$D$131</c:f>
              <c:strCache>
                <c:ptCount val="1"/>
                <c:pt idx="0">
                  <c:v>17/02/2025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dLbls>
            <c:dLbl>
              <c:idx val="1"/>
              <c:layout>
                <c:manualLayout>
                  <c:x val="1.0293759834394494E-3"/>
                  <c:y val="-8.622279387442111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2C-4188-B1CD-015D496EAC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'pick up (2)'!$D$132:$D$135</c:f>
              <c:numCache>
                <c:formatCode>0.0%</c:formatCode>
                <c:ptCount val="4"/>
                <c:pt idx="0">
                  <c:v>0.70099999999999996</c:v>
                </c:pt>
                <c:pt idx="1">
                  <c:v>0.752</c:v>
                </c:pt>
                <c:pt idx="2">
                  <c:v>0.63500000000000001</c:v>
                </c:pt>
                <c:pt idx="3">
                  <c:v>0.57200000000000006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2C-4188-B1CD-015D496EAC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44692191"/>
        <c:axId val="64470803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occupazione!$C$107</c15:sqref>
                        </c15:formulaRef>
                      </c:ext>
                    </c:extLst>
                    <c:strCache>
                      <c:ptCount val="1"/>
                      <c:pt idx="0">
                        <c:v>Consuntivo 23/24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3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582C-4188-B1CD-015D496EAC5C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occupazione!$C$108:$C$111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0.72</c:v>
                      </c:pt>
                      <c:pt idx="1">
                        <c:v>0.77</c:v>
                      </c:pt>
                      <c:pt idx="2">
                        <c:v>0.66599999999999993</c:v>
                      </c:pt>
                      <c:pt idx="3">
                        <c:v>0.59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82C-4188-B1CD-015D496EAC5C}"/>
                  </c:ext>
                </c:extLst>
              </c15:ser>
            </c15:filteredBarSeries>
          </c:ext>
        </c:extLst>
      </c:barChart>
      <c:catAx>
        <c:axId val="6446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708031"/>
        <c:crosses val="autoZero"/>
        <c:auto val="1"/>
        <c:lblAlgn val="ctr"/>
        <c:lblOffset val="100"/>
        <c:noMultiLvlLbl val="0"/>
      </c:catAx>
      <c:valAx>
        <c:axId val="644708031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69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Pick up | </a:t>
            </a:r>
            <a:r>
              <a:rPr lang="it-IT" b="1"/>
              <a:t>Fiemme</a:t>
            </a:r>
          </a:p>
        </c:rich>
      </c:tx>
      <c:layout>
        <c:manualLayout>
          <c:xMode val="edge"/>
          <c:yMode val="edge"/>
          <c:x val="0.44970329212549659"/>
          <c:y val="1.9559902200488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'pick up (2)'!$B$1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dLbls>
            <c:numFmt formatCode="0.0\p\p;[Red]\-0.0\p\p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(2)'!$P$2:$P$19</c:f>
              <c:numCache>
                <c:formatCode>General</c:formatCode>
                <c:ptCount val="18"/>
                <c:pt idx="13" formatCode="0.0\p\p;[Red]\-0.0\p\p">
                  <c:v>2.8999999999999915</c:v>
                </c:pt>
                <c:pt idx="14" formatCode="0.0\p\p;[Red]\-0.0\p\p">
                  <c:v>2.2999999999999909</c:v>
                </c:pt>
                <c:pt idx="15" formatCode="0.0\p\p;[Red]\-0.0\p\p">
                  <c:v>2.2999999999999963</c:v>
                </c:pt>
                <c:pt idx="16" formatCode="0.0\p\p;[Red]\-0.0\p\p">
                  <c:v>2.7999999999999972</c:v>
                </c:pt>
                <c:pt idx="17" formatCode="0.0\p\p;[Red]\-0.0\p\p">
                  <c:v>0.50000000000000044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9-4DF2-B3DC-4C2918738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10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p\p;[Red]0.0\p\p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1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Pick up | </a:t>
            </a:r>
            <a:r>
              <a:rPr lang="it-IT" b="1"/>
              <a:t>Trentino montagna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5623865143729194E-2"/>
          <c:y val="0.12091279543602283"/>
          <c:w val="0.90722102535023885"/>
          <c:h val="0.7752820512820513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'pick up (2)'!$B$1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00539F"/>
            </a:solidFill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3" formatCode="0.0\p\p;[Red]\-0.0\p\p">
                  <c:v>4.2000000000000037</c:v>
                </c:pt>
                <c:pt idx="14" formatCode="0.0\p\p;[Red]\-0.0\p\p">
                  <c:v>4.4999999999999929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D-4C9C-B516-717D50DA3459}"/>
            </c:ext>
          </c:extLst>
        </c:ser>
        <c:ser>
          <c:idx val="4"/>
          <c:order val="1"/>
          <c:tx>
            <c:strRef>
              <c:f>'pick up (2)'!$B$1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3" formatCode="0.0\p\p;[Red]\-0.0\p\p">
                  <c:v>4.2000000000000037</c:v>
                </c:pt>
                <c:pt idx="14" formatCode="0.0\p\p;[Red]\-0.0\p\p">
                  <c:v>4.4999999999999929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2D-4C9C-B516-717D50DA3459}"/>
            </c:ext>
          </c:extLst>
        </c:ser>
        <c:ser>
          <c:idx val="5"/>
          <c:order val="2"/>
          <c:tx>
            <c:strRef>
              <c:f>'pick up (2)'!$B$1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3" formatCode="0.0\p\p;[Red]\-0.0\p\p">
                  <c:v>4.2000000000000037</c:v>
                </c:pt>
                <c:pt idx="14" formatCode="0.0\p\p;[Red]\-0.0\p\p">
                  <c:v>4.4999999999999929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F2D-4C9C-B516-717D50DA3459}"/>
            </c:ext>
          </c:extLst>
        </c:ser>
        <c:ser>
          <c:idx val="1"/>
          <c:order val="3"/>
          <c:tx>
            <c:strRef>
              <c:f>'pick up (2)'!$B$1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00539F"/>
            </a:solidFill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3" formatCode="0.0\p\p;[Red]\-0.0\p\p">
                  <c:v>4.2000000000000037</c:v>
                </c:pt>
                <c:pt idx="14" formatCode="0.0\p\p;[Red]\-0.0\p\p">
                  <c:v>4.4999999999999929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2D-4C9C-B516-717D50DA3459}"/>
            </c:ext>
          </c:extLst>
        </c:ser>
        <c:ser>
          <c:idx val="2"/>
          <c:order val="4"/>
          <c:tx>
            <c:strRef>
              <c:f>'pick up (2)'!$B$1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(2)'!$N$2:$N$16</c:f>
              <c:numCache>
                <c:formatCode>General</c:formatCode>
                <c:ptCount val="15"/>
                <c:pt idx="13" formatCode="0.0\p\p;[Red]\-0.0\p\p">
                  <c:v>4.2000000000000037</c:v>
                </c:pt>
                <c:pt idx="14" formatCode="0.0\p\p;[Red]\-0.0\p\p">
                  <c:v>4.4999999999999929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2D-4C9C-B516-717D50DA3459}"/>
            </c:ext>
          </c:extLst>
        </c:ser>
        <c:ser>
          <c:idx val="0"/>
          <c:order val="5"/>
          <c:tx>
            <c:strRef>
              <c:f>'pick up (2)'!$B$1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00539F"/>
            </a:solidFill>
            <a:ln>
              <a:noFill/>
            </a:ln>
            <a:effectLst/>
          </c:spPr>
          <c:invertIfNegative val="0"/>
          <c:dLbls>
            <c:numFmt formatCode="0.0\p\p;[Red]\-0.0\p\p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'pick up (2)'!$A$2:$A$19</c:f>
              <c:strCache>
                <c:ptCount val="18"/>
                <c:pt idx="0">
                  <c:v>02/12</c:v>
                </c:pt>
                <c:pt idx="1">
                  <c:v>09/12</c:v>
                </c:pt>
                <c:pt idx="2">
                  <c:v>16/12</c:v>
                </c:pt>
                <c:pt idx="3">
                  <c:v>23/12</c:v>
                </c:pt>
                <c:pt idx="4">
                  <c:v>30/12</c:v>
                </c:pt>
                <c:pt idx="5">
                  <c:v>06/01</c:v>
                </c:pt>
                <c:pt idx="6">
                  <c:v>13/01</c:v>
                </c:pt>
                <c:pt idx="7">
                  <c:v>20/01</c:v>
                </c:pt>
                <c:pt idx="8">
                  <c:v>27/01</c:v>
                </c:pt>
                <c:pt idx="9">
                  <c:v>03/02</c:v>
                </c:pt>
                <c:pt idx="10">
                  <c:v>10/02</c:v>
                </c:pt>
                <c:pt idx="11">
                  <c:v>17/02</c:v>
                </c:pt>
                <c:pt idx="12">
                  <c:v>24/02</c:v>
                </c:pt>
                <c:pt idx="13">
                  <c:v>03/03</c:v>
                </c:pt>
                <c:pt idx="14">
                  <c:v>10/03</c:v>
                </c:pt>
                <c:pt idx="15">
                  <c:v>17/03</c:v>
                </c:pt>
                <c:pt idx="16">
                  <c:v>24/03</c:v>
                </c:pt>
                <c:pt idx="17">
                  <c:v>31/03</c:v>
                </c:pt>
              </c:strCache>
            </c:strRef>
          </c:cat>
          <c:val>
            <c:numRef>
              <c:f>'pick up (2)'!$N$2:$N$19</c:f>
              <c:numCache>
                <c:formatCode>General</c:formatCode>
                <c:ptCount val="18"/>
                <c:pt idx="13" formatCode="0.0\p\p;[Red]\-0.0\p\p">
                  <c:v>4.2000000000000037</c:v>
                </c:pt>
                <c:pt idx="14" formatCode="0.0\p\p;[Red]\-0.0\p\p">
                  <c:v>4.4999999999999929</c:v>
                </c:pt>
                <c:pt idx="15" formatCode="0.0\p\p;[Red]\-0.0\p\p">
                  <c:v>4.4999999999999929</c:v>
                </c:pt>
                <c:pt idx="16" formatCode="0.0\p\p;[Red]\-0.0\p\p">
                  <c:v>3.2999999999999972</c:v>
                </c:pt>
                <c:pt idx="17" formatCode="0.0\p\p;[Red]\-0.0\p\p">
                  <c:v>2.1999999999999993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F2D-4C9C-B516-717D50DA3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3918959"/>
        <c:axId val="633904559"/>
      </c:barChart>
      <c:catAx>
        <c:axId val="63391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04559"/>
        <c:crosses val="autoZero"/>
        <c:auto val="1"/>
        <c:lblAlgn val="ctr"/>
        <c:lblOffset val="100"/>
        <c:noMultiLvlLbl val="0"/>
      </c:catAx>
      <c:valAx>
        <c:axId val="633904559"/>
        <c:scaling>
          <c:orientation val="minMax"/>
          <c:max val="10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p\p;[Red]0.0\p\p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33918959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49104124798723"/>
          <c:y val="5.1945914168136403E-2"/>
          <c:w val="0.74578909369187207"/>
          <c:h val="0.80462460710929651"/>
        </c:manualLayout>
      </c:layout>
      <c:barChart>
        <c:barDir val="bar"/>
        <c:grouping val="clustered"/>
        <c:varyColors val="0"/>
        <c:ser>
          <c:idx val="0"/>
          <c:order val="1"/>
          <c:tx>
            <c:strRef>
              <c:f>adr!$B$107</c:f>
              <c:strCache>
                <c:ptCount val="1"/>
                <c:pt idx="0">
                  <c:v>03/03/2025</c:v>
                </c:pt>
              </c:strCache>
            </c:strRef>
          </c:tx>
          <c:spPr>
            <a:solidFill>
              <a:srgbClr val="83B81A"/>
            </a:solidFill>
            <a:ln w="28575">
              <a:noFill/>
              <a:prstDash val="sysDash"/>
            </a:ln>
            <a:effectLst/>
          </c:spPr>
          <c:invertIfNegative val="0"/>
          <c:dLbls>
            <c:dLbl>
              <c:idx val="1"/>
              <c:layout>
                <c:manualLayout>
                  <c:x val="-7.7464365629365947E-3"/>
                  <c:y val="-8.622279387442111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0D-4DB7-90D2-2CC5F430B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sng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adr!$B$108:$B$111</c:f>
              <c:numCache>
                <c:formatCode>_-* #,##0\ [$€-410]_-;\-* #,##0\ [$€-410]_-;_-* "-"??\ [$€-410]_-;_-@_-</c:formatCode>
                <c:ptCount val="4"/>
                <c:pt idx="0">
                  <c:v>198.1</c:v>
                </c:pt>
                <c:pt idx="1">
                  <c:v>196.9</c:v>
                </c:pt>
                <c:pt idx="2">
                  <c:v>148.69999999999999</c:v>
                </c:pt>
                <c:pt idx="3">
                  <c:v>153.69999999999999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0D-4DB7-90D2-2CC5F430BE20}"/>
            </c:ext>
          </c:extLst>
        </c:ser>
        <c:ser>
          <c:idx val="1"/>
          <c:order val="2"/>
          <c:tx>
            <c:strRef>
              <c:f>adr!$D$107</c:f>
              <c:strCache>
                <c:ptCount val="1"/>
                <c:pt idx="0">
                  <c:v>03/03/2024</c:v>
                </c:pt>
              </c:strCache>
            </c:strRef>
          </c:tx>
          <c:spPr>
            <a:noFill/>
            <a:ln w="19050">
              <a:solidFill>
                <a:sysClr val="windowText" lastClr="000000"/>
              </a:solidFill>
              <a:prstDash val="sysDash"/>
            </a:ln>
            <a:effectLst/>
          </c:spPr>
          <c:invertIfNegative val="0"/>
          <c:dLbls>
            <c:dLbl>
              <c:idx val="1"/>
              <c:layout>
                <c:manualLayout>
                  <c:x val="-8.2615745943718788E-2"/>
                  <c:y val="-8.622279387442111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0D-4DB7-90D2-2CC5F430BE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occupazione!$A$108:$A$111</c:f>
              <c:strCache>
                <c:ptCount val="4"/>
                <c:pt idx="0">
                  <c:v>Trentino montagna</c:v>
                </c:pt>
                <c:pt idx="1">
                  <c:v>Fassa</c:v>
                </c:pt>
                <c:pt idx="2">
                  <c:v>Fiemme</c:v>
                </c:pt>
                <c:pt idx="3">
                  <c:v>Smart</c:v>
                </c:pt>
              </c:strCache>
            </c:strRef>
          </c:cat>
          <c:val>
            <c:numRef>
              <c:f>adr!$D$108:$D$111</c:f>
              <c:numCache>
                <c:formatCode>_-* #,##0\ [$€-410]_-;\-* #,##0\ [$€-410]_-;_-* "-"??\ [$€-410]_-;_-@_-</c:formatCode>
                <c:ptCount val="4"/>
                <c:pt idx="0">
                  <c:v>183</c:v>
                </c:pt>
                <c:pt idx="1">
                  <c:v>184.9</c:v>
                </c:pt>
                <c:pt idx="2">
                  <c:v>139.1</c:v>
                </c:pt>
                <c:pt idx="3">
                  <c:v>139.30000000000001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0D-4DB7-90D2-2CC5F430B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644692191"/>
        <c:axId val="644708031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occupazione!$C$107</c15:sqref>
                        </c15:formulaRef>
                      </c:ext>
                    </c:extLst>
                    <c:strCache>
                      <c:ptCount val="1"/>
                      <c:pt idx="0">
                        <c:v>Consuntivo 23/24</c:v>
                      </c:pt>
                    </c:strCache>
                  </c:strRef>
                </c:tx>
                <c:spPr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Pt>
                  <c:idx val="3"/>
                  <c:invertIfNegative val="0"/>
                  <c:bubble3D val="0"/>
                  <c:spPr>
                    <a:solidFill>
                      <a:schemeClr val="bg1">
                        <a:lumMod val="75000"/>
                      </a:schemeClr>
                    </a:solidFill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F20D-4DB7-90D2-2CC5F430BE20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occupazione!$C$108:$C$111</c15:sqref>
                        </c15:formulaRef>
                      </c:ext>
                    </c:extLst>
                    <c:numCache>
                      <c:formatCode>0.0%</c:formatCode>
                      <c:ptCount val="4"/>
                      <c:pt idx="0">
                        <c:v>0.72</c:v>
                      </c:pt>
                      <c:pt idx="1">
                        <c:v>0.77</c:v>
                      </c:pt>
                      <c:pt idx="2">
                        <c:v>0.66599999999999993</c:v>
                      </c:pt>
                      <c:pt idx="3">
                        <c:v>0.59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F20D-4DB7-90D2-2CC5F430BE20}"/>
                  </c:ext>
                </c:extLst>
              </c15:ser>
            </c15:filteredBarSeries>
          </c:ext>
        </c:extLst>
      </c:barChart>
      <c:catAx>
        <c:axId val="644692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708031"/>
        <c:crosses val="autoZero"/>
        <c:auto val="1"/>
        <c:lblAlgn val="ctr"/>
        <c:lblOffset val="100"/>
        <c:noMultiLvlLbl val="0"/>
      </c:catAx>
      <c:valAx>
        <c:axId val="64470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[$€-410]_-;\-* #,##0\ [$€-410]_-;_-* &quot;-&quot;??\ [$€-410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44692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5DC5E-F0C5-4811-8F8B-3FA28ABAF7BC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ABC56-9C64-4E5D-B8A4-260C2126AF7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04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C0841-1D0F-4BE8-9B09-E09287872F7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46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C0841-1D0F-4BE8-9B09-E09287872F7C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9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pi direzionali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CA15A3AD-0E62-8E4F-BF36-25E94E7F16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  <p:pic>
        <p:nvPicPr>
          <p:cNvPr id="2" name="Immagine 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726FD85D-923E-41EB-66B3-E12BCA8F7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29027" y="-429028"/>
            <a:ext cx="714984" cy="1573040"/>
          </a:xfrm>
          <a:prstGeom prst="rect">
            <a:avLst/>
          </a:prstGeom>
        </p:spPr>
      </p:pic>
      <p:pic>
        <p:nvPicPr>
          <p:cNvPr id="3" name="Immagine 2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6250EAF9-500E-279B-FD04-742D6499F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0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82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3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14529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928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005E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43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41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3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s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4E7ABE17-D09F-5546-BF14-15F9E5DD2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59" y="260649"/>
            <a:ext cx="1164376" cy="384043"/>
          </a:xfrm>
          <a:prstGeom prst="rect">
            <a:avLst/>
          </a:prstGeom>
        </p:spPr>
      </p:pic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0ECC9568-DABB-BA4D-93A3-931E68A1D89E}"/>
              </a:ext>
            </a:extLst>
          </p:cNvPr>
          <p:cNvCxnSpPr>
            <a:cxnSpLocks/>
          </p:cNvCxnSpPr>
          <p:nvPr userDrawn="1"/>
        </p:nvCxnSpPr>
        <p:spPr>
          <a:xfrm>
            <a:off x="351367" y="740701"/>
            <a:ext cx="114892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22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l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42133A2-F078-204B-9912-861A3D61B9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384"/>
            <a:ext cx="12192000" cy="685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9FF581A-3609-B94B-9A65-7BD7FD1306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6259" y="260649"/>
            <a:ext cx="1164376" cy="384043"/>
          </a:xfrm>
          <a:prstGeom prst="rect">
            <a:avLst/>
          </a:prstGeom>
        </p:spPr>
      </p:pic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52138B05-1C12-D94F-B4B7-76C16DCE4296}"/>
              </a:ext>
            </a:extLst>
          </p:cNvPr>
          <p:cNvCxnSpPr>
            <a:cxnSpLocks/>
          </p:cNvCxnSpPr>
          <p:nvPr userDrawn="1"/>
        </p:nvCxnSpPr>
        <p:spPr>
          <a:xfrm>
            <a:off x="351367" y="740701"/>
            <a:ext cx="11489267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0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69" b="0" i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464469" y="2211690"/>
            <a:ext cx="4286250" cy="272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69" b="0" i="0">
                <a:solidFill>
                  <a:srgbClr val="0096D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26969" y="2007272"/>
            <a:ext cx="3015258" cy="2726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69" b="0" i="0">
                <a:solidFill>
                  <a:srgbClr val="008DA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6F15528-21DE-4FAA-801E-634DDDAF4B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129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75978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0009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PI direzionali - intro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disegno, diagramma, schizzo&#10;&#10;Descrizione generata automaticamente">
            <a:extLst>
              <a:ext uri="{FF2B5EF4-FFF2-40B4-BE49-F238E27FC236}">
                <a16:creationId xmlns:a16="http://schemas.microsoft.com/office/drawing/2014/main" id="{83DA238E-D270-3AC2-E07E-A0FBE24128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2254494" y="721395"/>
            <a:ext cx="8368826" cy="69260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F537599-E67A-A0F5-333C-F6E17AC42C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5" y="214313"/>
            <a:ext cx="928688" cy="30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47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45556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7562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791812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690908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71791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21851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51058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37927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59196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67977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zione_01">
    <p:bg>
      <p:bgPr>
        <a:solidFill>
          <a:srgbClr val="005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98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625694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585503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123689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394149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75860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214596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16129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04916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74902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Default">
    <p:bg>
      <p:bgPr>
        <a:solidFill>
          <a:srgbClr val="3431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3" name="Table"/>
          <p:cNvGraphicFramePr/>
          <p:nvPr/>
        </p:nvGraphicFramePr>
        <p:xfrm>
          <a:off x="339784" y="6398057"/>
          <a:ext cx="2286000" cy="200247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247">
                <a:tc>
                  <a:txBody>
                    <a:bodyPr/>
                    <a:lstStyle/>
                    <a:p>
                      <a:pPr indent="0">
                        <a:defRPr>
                          <a:solidFill>
                            <a:srgbClr val="FFFFFF"/>
                          </a:solidFill>
                          <a:latin typeface="Ogilvy Serif"/>
                          <a:ea typeface="Ogilvy Serif"/>
                          <a:cs typeface="Ogilvy Serif"/>
                        </a:defRPr>
                      </a:pPr>
                      <a:endParaRPr sz="900" b="1" i="0">
                        <a:latin typeface="Arial" panose="020B0604020202020204" pitchFamily="34" charset="0"/>
                      </a:endParaRPr>
                    </a:p>
                  </a:txBody>
                  <a:tcPr marL="0" marR="0" marT="0" marB="0" horzOverflow="overflow">
                    <a:lnL w="3175">
                      <a:miter lim="400000"/>
                    </a:lnL>
                    <a:lnR w="3175">
                      <a:miter lim="400000"/>
                    </a:lnR>
                    <a:lnT w="3175">
                      <a:miter lim="400000"/>
                    </a:lnT>
                    <a:lnB w="3175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51962" y="6374952"/>
            <a:ext cx="128779" cy="165100"/>
          </a:xfrm>
          <a:prstGeom prst="rect">
            <a:avLst/>
          </a:prstGeom>
        </p:spPr>
        <p:txBody>
          <a:bodyPr/>
          <a:lstStyle>
            <a:lvl1pPr indent="0">
              <a:defRPr b="0" i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7638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zione_01">
    <p:bg>
      <p:bgPr>
        <a:solidFill>
          <a:srgbClr val="0082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84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69" b="0" i="0">
                <a:solidFill>
                  <a:srgbClr val="0096D6"/>
                </a:solidFill>
                <a:latin typeface="Soho Gothic Pro"/>
                <a:cs typeface="Soho Gothic Pr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Soho Gothic Pro"/>
                <a:cs typeface="Soho Gothic Pr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pic>
        <p:nvPicPr>
          <p:cNvPr id="7" name="Immagine 6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2B6D6878-6855-B1FC-AC0F-409D132A21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11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  <p:pic>
        <p:nvPicPr>
          <p:cNvPr id="5" name="Immagine 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2E72BF5C-5D76-3470-9A4C-D38227ED35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44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+ Headlin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67527C9-E58B-74A3-00E7-23DF23EB8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562" y="260649"/>
            <a:ext cx="1164518" cy="384043"/>
          </a:xfrm>
          <a:prstGeom prst="rect">
            <a:avLst/>
          </a:prstGeom>
        </p:spPr>
      </p:pic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6BA85070-7E0B-96C5-AB2A-E0A99DEA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751" y="851298"/>
            <a:ext cx="10463894" cy="472499"/>
          </a:xfrm>
          <a:prstGeom prst="rect">
            <a:avLst/>
          </a:prstGeom>
        </p:spPr>
        <p:txBody>
          <a:bodyPr vert="horz" lIns="36000" tIns="36000" rIns="36000" bIns="36000" rtlCol="0" anchor="t">
            <a:normAutofit/>
          </a:bodyPr>
          <a:lstStyle/>
          <a:p>
            <a:r>
              <a:rPr lang="it-IT" noProof="0"/>
              <a:t>Fare clic per modificare lo stile del titolo dello schema</a:t>
            </a:r>
            <a:endParaRPr lang="en-GB" noProof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AD83AAB-B1B4-422B-A6BC-3078603C1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751" y="1495125"/>
            <a:ext cx="10463894" cy="4082953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GB" noProof="0"/>
          </a:p>
        </p:txBody>
      </p:sp>
      <p:pic>
        <p:nvPicPr>
          <p:cNvPr id="3" name="Immagine 2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9251C9C9-3D75-6D1D-CBD3-224E56E84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titolo">
  <p:cSld name="1_Diapositiva tito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/>
          <p:cNvPicPr preferRelativeResize="0"/>
          <p:nvPr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1288" y="223521"/>
            <a:ext cx="967800" cy="3198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23A8430-9724-312B-C252-65B3E9CBA45A}"/>
              </a:ext>
            </a:extLst>
          </p:cNvPr>
          <p:cNvSpPr/>
          <p:nvPr userDrawn="1"/>
        </p:nvSpPr>
        <p:spPr>
          <a:xfrm>
            <a:off x="0" y="0"/>
            <a:ext cx="4048125" cy="7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688"/>
          </a:p>
        </p:txBody>
      </p:sp>
      <p:pic>
        <p:nvPicPr>
          <p:cNvPr id="5" name="Immagine 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370071D5-DE54-ACA5-F64D-188FFF7096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409" t="13134" r="31006" b="48485"/>
          <a:stretch/>
        </p:blipFill>
        <p:spPr>
          <a:xfrm rot="5400000" flipH="1" flipV="1">
            <a:off x="11029524" y="5695523"/>
            <a:ext cx="913772" cy="141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81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7BF0D-2423-4038-8AB5-2E5B8485CA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7FA3B28-388B-4DBA-8323-E429C5038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6" indent="0" algn="ctr">
              <a:buNone/>
              <a:defRPr sz="2000"/>
            </a:lvl2pPr>
            <a:lvl3pPr marL="914373" indent="0" algn="ctr">
              <a:buNone/>
              <a:defRPr sz="1800"/>
            </a:lvl3pPr>
            <a:lvl4pPr marL="1371560" indent="0" algn="ctr">
              <a:buNone/>
              <a:defRPr sz="1600"/>
            </a:lvl4pPr>
            <a:lvl5pPr marL="1828746" indent="0" algn="ctr">
              <a:buNone/>
              <a:defRPr sz="1600"/>
            </a:lvl5pPr>
            <a:lvl6pPr marL="2285932" indent="0" algn="ctr">
              <a:buNone/>
              <a:defRPr sz="1600"/>
            </a:lvl6pPr>
            <a:lvl7pPr marL="2743119" indent="0" algn="ctr">
              <a:buNone/>
              <a:defRPr sz="1600"/>
            </a:lvl7pPr>
            <a:lvl8pPr marL="3200307" indent="0" algn="ctr">
              <a:buNone/>
              <a:defRPr sz="1600"/>
            </a:lvl8pPr>
            <a:lvl9pPr marL="3657493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B8C354-0C33-4F06-883D-FB9AC1A83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771E9-E852-45ED-948A-423136D95507}" type="datetimeFigureOut">
              <a:rPr lang="it-IT" smtClean="0"/>
              <a:t>04/03/2025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BFCA39-477A-4502-81EC-F49D8650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91B1F6-16B1-46BC-A187-8D1AA8847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CDC2-5CE9-4463-8835-BF7E2C5F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180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zione_01">
    <p:bg>
      <p:bgPr>
        <a:solidFill>
          <a:srgbClr val="74B9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6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zione_01">
    <p:bg>
      <p:bgPr>
        <a:solidFill>
          <a:srgbClr val="008B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1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zione_01">
    <p:bg>
      <p:bgPr>
        <a:solidFill>
          <a:srgbClr val="1452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zione_01">
    <p:bg>
      <p:bgPr>
        <a:solidFill>
          <a:srgbClr val="BBD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096118-EB7B-314D-BE80-A8923462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4622800"/>
            <a:ext cx="12240878" cy="223519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FF28703E-C55D-C84F-8827-0CD3C56D9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097" y="220013"/>
            <a:ext cx="966218" cy="3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49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zi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3AC8FF0-D993-1846-BCF7-2773BD512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78" y="1862667"/>
            <a:ext cx="12240878" cy="4995333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ACDB37AD-3CE2-1D4B-B472-9F132A9D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535" y="2888192"/>
            <a:ext cx="4614332" cy="1325563"/>
          </a:xfrm>
          <a:prstGeom prst="rect">
            <a:avLst/>
          </a:prstGeom>
        </p:spPr>
        <p:txBody>
          <a:bodyPr/>
          <a:lstStyle>
            <a:lvl1pPr>
              <a:defRPr sz="2800" b="1" cap="all" baseline="0">
                <a:solidFill>
                  <a:srgbClr val="74B9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492484-0940-4A40-BCB9-1741F9BB7F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288" y="223521"/>
            <a:ext cx="967800" cy="31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6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23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p:txStyles>
    <p:titleStyle>
      <a:lvl1pPr algn="l" defTabSz="9144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8" indent="-228608" algn="l" defTabSz="9144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36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50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65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79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93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07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22" indent="-228608" algn="l" defTabSz="9144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8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3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57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1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85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0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14" algn="l" defTabSz="9144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aria aperta, neve, cielo, inverno&#10;&#10;Descrizione generata automaticamente">
            <a:extLst>
              <a:ext uri="{FF2B5EF4-FFF2-40B4-BE49-F238E27FC236}">
                <a16:creationId xmlns:a16="http://schemas.microsoft.com/office/drawing/2014/main" id="{049ED596-0FA5-2D8A-A11E-38A0AD924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" y="10048"/>
            <a:ext cx="10354235" cy="6858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ED1B5A6-0EA5-9B17-B8D4-226D295913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584" y="0"/>
            <a:ext cx="6778417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D3028A-FF55-C340-93CF-D905E1DB5E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6" y="221755"/>
            <a:ext cx="964406" cy="318087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A82A120-A1BD-EB48-8039-BD8967C56523}"/>
              </a:ext>
            </a:extLst>
          </p:cNvPr>
          <p:cNvSpPr txBox="1"/>
          <p:nvPr/>
        </p:nvSpPr>
        <p:spPr>
          <a:xfrm>
            <a:off x="351284" y="3022504"/>
            <a:ext cx="7510671" cy="306683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88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Biweekly</a:t>
            </a:r>
            <a:r>
              <a:rPr kumimoji="0" lang="it-IT" sz="468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Report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 di Fiemme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03.03.2025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Elaborazioni a cura di Trentino Marketing | Area ATA &amp; Destination Development</a:t>
            </a:r>
            <a:endParaRPr kumimoji="0" lang="it-IT" sz="16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88F095-2968-E069-3455-98882F32A2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1775" y="-663802"/>
            <a:ext cx="3544210" cy="2658159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3FD3D59-DC3A-9529-F11E-360F92D1F0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04" y="52435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1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2B2803B-EB78-6A63-E0DB-732C130D1B24}"/>
              </a:ext>
            </a:extLst>
          </p:cNvPr>
          <p:cNvSpPr/>
          <p:nvPr/>
        </p:nvSpPr>
        <p:spPr>
          <a:xfrm>
            <a:off x="1354455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ADR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12" name="Immagine 1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1B1CB5B2-589C-A45C-E33E-DCB373321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FD342C-6349-2F9F-BDA3-102F33E2EF6A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03 marzo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(254 strutture), Fassa (48), Fiemme (34) e Smart (31)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FD5F6778-7D64-45B7-8447-87DA3109460A}"/>
              </a:ext>
            </a:extLst>
          </p:cNvPr>
          <p:cNvGrpSpPr/>
          <p:nvPr/>
        </p:nvGrpSpPr>
        <p:grpSpPr>
          <a:xfrm>
            <a:off x="2797968" y="988721"/>
            <a:ext cx="6596065" cy="5400675"/>
            <a:chOff x="0" y="0"/>
            <a:chExt cx="6577014" cy="5400675"/>
          </a:xfrm>
        </p:grpSpPr>
        <p:graphicFrame>
          <p:nvGraphicFramePr>
            <p:cNvPr id="4" name="Grafico 3">
              <a:extLst>
                <a:ext uri="{FF2B5EF4-FFF2-40B4-BE49-F238E27FC236}">
                  <a16:creationId xmlns:a16="http://schemas.microsoft.com/office/drawing/2014/main" id="{7FBC29F7-F96A-3D4A-5C82-7D75ABE003B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5206304"/>
                </p:ext>
              </p:extLst>
            </p:nvPr>
          </p:nvGraphicFramePr>
          <p:xfrm>
            <a:off x="0" y="0"/>
            <a:ext cx="6538913" cy="5400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CasellaDiTesto 9">
              <a:extLst>
                <a:ext uri="{FF2B5EF4-FFF2-40B4-BE49-F238E27FC236}">
                  <a16:creationId xmlns:a16="http://schemas.microsoft.com/office/drawing/2014/main" id="{09EED021-FCF7-8C37-F24F-1D00FB51DB69}"/>
                </a:ext>
              </a:extLst>
            </p:cNvPr>
            <p:cNvSpPr txBox="1"/>
            <p:nvPr/>
          </p:nvSpPr>
          <p:spPr>
            <a:xfrm>
              <a:off x="5910264" y="685800"/>
              <a:ext cx="60959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583F6B1E-FFC8-4F57-978E-AEC011E153C2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+10%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asellaDiTesto 10">
              <a:extLst>
                <a:ext uri="{FF2B5EF4-FFF2-40B4-BE49-F238E27FC236}">
                  <a16:creationId xmlns:a16="http://schemas.microsoft.com/office/drawing/2014/main" id="{82A54B7C-902C-270E-4526-DDBF35659900}"/>
                </a:ext>
              </a:extLst>
            </p:cNvPr>
            <p:cNvSpPr txBox="1"/>
            <p:nvPr/>
          </p:nvSpPr>
          <p:spPr>
            <a:xfrm>
              <a:off x="5948364" y="1771650"/>
              <a:ext cx="619125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3D39AF1-DA20-44B7-91D3-A2BBFA7CABC7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+7%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sellaDiTesto 11">
              <a:extLst>
                <a:ext uri="{FF2B5EF4-FFF2-40B4-BE49-F238E27FC236}">
                  <a16:creationId xmlns:a16="http://schemas.microsoft.com/office/drawing/2014/main" id="{441ADFBB-0C9B-2411-ACD2-664C036CBFDA}"/>
                </a:ext>
              </a:extLst>
            </p:cNvPr>
            <p:cNvSpPr txBox="1"/>
            <p:nvPr/>
          </p:nvSpPr>
          <p:spPr>
            <a:xfrm>
              <a:off x="5948364" y="2800350"/>
              <a:ext cx="59054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2F377C2-CF14-4C5E-88B1-822CA75E866C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+6%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asellaDiTesto 12">
              <a:extLst>
                <a:ext uri="{FF2B5EF4-FFF2-40B4-BE49-F238E27FC236}">
                  <a16:creationId xmlns:a16="http://schemas.microsoft.com/office/drawing/2014/main" id="{C5975C9F-E609-3284-BA86-875C75247F97}"/>
                </a:ext>
              </a:extLst>
            </p:cNvPr>
            <p:cNvSpPr txBox="1"/>
            <p:nvPr/>
          </p:nvSpPr>
          <p:spPr>
            <a:xfrm>
              <a:off x="5919790" y="3914775"/>
              <a:ext cx="657224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917EB5BE-FF7F-4CDA-A999-EC2E800879FC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+8%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21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143A7E50-ADC7-42DC-A0E8-50A39EED6E9C}"/>
              </a:ext>
            </a:extLst>
          </p:cNvPr>
          <p:cNvGraphicFramePr>
            <a:graphicFrameLocks/>
          </p:cNvGraphicFramePr>
          <p:nvPr/>
        </p:nvGraphicFramePr>
        <p:xfrm>
          <a:off x="6145425" y="1486909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A7FAD1CD-DE83-4CB9-B14A-292F97368DE8}"/>
              </a:ext>
            </a:extLst>
          </p:cNvPr>
          <p:cNvGraphicFramePr>
            <a:graphicFrameLocks/>
          </p:cNvGraphicFramePr>
          <p:nvPr/>
        </p:nvGraphicFramePr>
        <p:xfrm>
          <a:off x="106575" y="1496434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2B2803B-EB78-6A63-E0DB-732C130D1B24}"/>
              </a:ext>
            </a:extLst>
          </p:cNvPr>
          <p:cNvSpPr/>
          <p:nvPr/>
        </p:nvSpPr>
        <p:spPr>
          <a:xfrm>
            <a:off x="1331707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ADR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2" name="Immagine 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BE55015B-2CAA-8AE9-2E1D-E66B0686C3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B91605-FD27-C663-F14F-2E4AF5AC4E83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03 marzo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(254 strutture), Fassa (48), Fiemme (34) e Smart (31)</a:t>
            </a:r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D84572B7-D2A0-E453-44C6-C8FA112AEE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80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C132F-2EBA-EAE2-4302-705B8F242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8334A797-A4FE-4F1D-9FBF-32350FB3894C}"/>
              </a:ext>
            </a:extLst>
          </p:cNvPr>
          <p:cNvGraphicFramePr>
            <a:graphicFrameLocks/>
          </p:cNvGraphicFramePr>
          <p:nvPr/>
        </p:nvGraphicFramePr>
        <p:xfrm>
          <a:off x="6178762" y="1558783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041DB996-2A7C-4D13-B414-2EC8B34F986F}"/>
              </a:ext>
            </a:extLst>
          </p:cNvPr>
          <p:cNvGraphicFramePr>
            <a:graphicFrameLocks/>
          </p:cNvGraphicFramePr>
          <p:nvPr/>
        </p:nvGraphicFramePr>
        <p:xfrm>
          <a:off x="73237" y="1558784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ject 2">
            <a:extLst>
              <a:ext uri="{FF2B5EF4-FFF2-40B4-BE49-F238E27FC236}">
                <a16:creationId xmlns:a16="http://schemas.microsoft.com/office/drawing/2014/main" id="{C0004417-4087-4A9D-2561-612AD8359274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E939362-2F35-E133-2FA5-B6395DAF70A4}"/>
              </a:ext>
            </a:extLst>
          </p:cNvPr>
          <p:cNvSpPr/>
          <p:nvPr/>
        </p:nvSpPr>
        <p:spPr>
          <a:xfrm>
            <a:off x="1331707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Revpar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2" name="Immagine 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D32EDFF3-F296-3A27-8DCB-031FE79336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61550F9-B804-4951-279B-2FEBAE5312F5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03 marzo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(254 strutture), Fassa (48), Fiemme (34) e Smart (31)</a:t>
            </a:r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7AC618A8-4AA5-1D8B-C5BE-7EB67CDAD1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3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ria aperta, neve, cielo, inverno&#10;&#10;Descrizione generata automaticamente">
            <a:extLst>
              <a:ext uri="{FF2B5EF4-FFF2-40B4-BE49-F238E27FC236}">
                <a16:creationId xmlns:a16="http://schemas.microsoft.com/office/drawing/2014/main" id="{9C7A7CB3-AD07-2144-D30A-A297CA32C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" y="10048"/>
            <a:ext cx="10354235" cy="6858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ED1B5A6-0EA5-9B17-B8D4-226D295913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3584" y="0"/>
            <a:ext cx="6778417" cy="6858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7D3028A-FF55-C340-93CF-D905E1DB5E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6" y="221755"/>
            <a:ext cx="964406" cy="318087"/>
          </a:xfrm>
          <a:prstGeom prst="rect">
            <a:avLst/>
          </a:prstGeom>
        </p:spPr>
      </p:pic>
      <p:sp>
        <p:nvSpPr>
          <p:cNvPr id="11" name="object 3">
            <a:extLst>
              <a:ext uri="{FF2B5EF4-FFF2-40B4-BE49-F238E27FC236}">
                <a16:creationId xmlns:a16="http://schemas.microsoft.com/office/drawing/2014/main" id="{AA82A120-A1BD-EB48-8039-BD8967C56523}"/>
              </a:ext>
            </a:extLst>
          </p:cNvPr>
          <p:cNvSpPr txBox="1"/>
          <p:nvPr/>
        </p:nvSpPr>
        <p:spPr>
          <a:xfrm>
            <a:off x="351284" y="3022504"/>
            <a:ext cx="7510671" cy="306683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688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Biweekly</a:t>
            </a:r>
            <a:r>
              <a:rPr kumimoji="0" lang="it-IT" sz="4688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Report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 di Fiemme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3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03.03.2025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Elaborazioni a cura di Trentino Marketing | Area ATA &amp; Destination Development</a:t>
            </a:r>
            <a:endParaRPr kumimoji="0" lang="it-IT" sz="168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88F095-2968-E069-3455-98882F32A2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1775" y="-663802"/>
            <a:ext cx="3544210" cy="2658159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952A9A7F-002C-1E99-DE78-530DE2ED29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470" y="43210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10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59292" y="97789"/>
            <a:ext cx="6483350" cy="3197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Glossario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8A26AD5-E91A-8F81-3D8D-C8993E4F24FD}"/>
              </a:ext>
            </a:extLst>
          </p:cNvPr>
          <p:cNvSpPr txBox="1"/>
          <p:nvPr/>
        </p:nvSpPr>
        <p:spPr>
          <a:xfrm>
            <a:off x="1169485" y="685548"/>
            <a:ext cx="10810472" cy="6067526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Tasso occupazione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Percentuale di camere vendute per giorno e viene calcolato come il rapporto tra camere vendute e camere disponibili. Viene confrontato sul valore dell’anno scorso a parità di data e consolidato (fine periodo)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ADR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Prezzo medio di vendita di una camera al netto dei trattamenti e dell’IVA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Pick up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Evoluzione del tasso di occupazione nell’arco di tempo considerato (verifica la reattività del mercato)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Camere disponibili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</a:t>
            </a: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Capacità ricettiva delle strutture aperte e con prenotazioni nel periodo di analisi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Trentino montagna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Dato complessivo dei territori montani del Trentino (APT Fassa, APT Fiemme Cembra, APT San Martino, APT Paganella, APT Sole, APT Campiglio e APT Alpe Cimbra)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Survey post vacanza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 termine della vacanza, tutti gli ospiti che hanno attivato la propria Guest Card tramite l’APP Mio Trentino, ricevono un questionario di Customer Satisfiction, volta a capire il livello di soddisfazione percepito per la proposta fruita</a:t>
            </a:r>
            <a:b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kumimoji="0" lang="it-IT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Trust </a:t>
            </a:r>
            <a:r>
              <a:rPr kumimoji="0" lang="it-IT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You</a:t>
            </a: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– Strutture ricettive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Punteggio totale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Sintesi delle recensioni degli ospiti nell’arco di tempo definito dal report calcolata dando un peso maggiore alle ultime recensioni, perché più attuali (media ponderata)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Sintesi delle recensioni degli ospiti nell’arco di tempo definito dal report calcolata dando lo stesso peso a tutte le recensioni (media aritmetica)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96863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Recensioni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Numero di recensioni lasciate dagli ospiti nell’arco di tempo definito 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Destination Appeal - Destinazione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Tracce digitali</a:t>
            </a:r>
            <a:b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 il numero di recensioni e contenuti lasciati sul web ed analizzati per valutare il sentiment medio della destinazione. </a:t>
            </a: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7180" marR="0" lvl="0" indent="-28575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Sentiment</a:t>
            </a:r>
            <a:br>
              <a:rPr kumimoji="0" lang="it-IT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Indicatore finalizzato a misurare - tramite l’analisi delle tracce digitali - il gradimento per una destinazione e i suoi servizi. Il punteggio varia da 0 a 100 ed è possibile segmentarlo per tipologia di servizio, provenienza e tipologia dell’ospite.</a:t>
            </a:r>
          </a:p>
        </p:txBody>
      </p:sp>
    </p:spTree>
    <p:extLst>
      <p:ext uri="{BB962C8B-B14F-4D97-AF65-F5344CB8AC3E}">
        <p14:creationId xmlns:p14="http://schemas.microsoft.com/office/powerpoint/2010/main" val="274066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69888" y="727611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21585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Executive </a:t>
            </a:r>
            <a:r>
              <a:rPr kumimoji="0" lang="it-IT" sz="2000" b="1" i="0" u="none" strike="noStrike" kern="1200" cap="none" spc="0" normalizeH="0" baseline="0" noProof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</a:t>
            </a: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CA09DCA-4247-311C-95C6-A8E6578D84E3}"/>
              </a:ext>
            </a:extLst>
          </p:cNvPr>
          <p:cNvSpPr txBox="1"/>
          <p:nvPr/>
        </p:nvSpPr>
        <p:spPr>
          <a:xfrm>
            <a:off x="954370" y="1151713"/>
            <a:ext cx="10429592" cy="5070523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8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" algn="l">
              <a:spcBef>
                <a:spcPts val="94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stagione fino ad ora trascorsa (da inizio fino al 3/3) segna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un’occupazione in contrazione di 1,6 punti percentuali a pari data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in leggero miglioramento rispetto all’ultimo report; Il tasso di occupazione netto (2 dicembre – 6 aprile) delle strutture di Fiemme aderenti ad HB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si attesta sul 63,7%, in ritardo rispetto ad un anno fa (a parità di data era 65,3%).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Per le prossime settimane il tasso di occupazione tiene sui livelli della scorsa stagione e cala dal 17/3 (lo scorso anno Pasqua cadeva a fine marzo).</a:t>
            </a:r>
          </a:p>
          <a:p>
            <a:pPr marL="11430" algn="l">
              <a:spcBef>
                <a:spcPts val="94"/>
              </a:spcBef>
            </a:pPr>
            <a:endParaRPr lang="it-IT" sz="1800" dirty="0"/>
          </a:p>
          <a:p>
            <a:pPr marL="11430">
              <a:spcBef>
                <a:spcPts val="94"/>
              </a:spcBef>
            </a:pPr>
            <a:r>
              <a:rPr lang="it-IT" sz="1800" dirty="0">
                <a:latin typeface="Arial"/>
                <a:cs typeface="Arial"/>
              </a:rPr>
              <a:t>Il </a:t>
            </a:r>
            <a:r>
              <a:rPr lang="it-IT" sz="1800" b="1" dirty="0" err="1">
                <a:latin typeface="Arial"/>
                <a:cs typeface="Arial"/>
              </a:rPr>
              <a:t>pick</a:t>
            </a:r>
            <a:r>
              <a:rPr lang="it-IT" sz="1800" b="1" dirty="0">
                <a:latin typeface="Arial"/>
                <a:cs typeface="Arial"/>
              </a:rPr>
              <a:t> up a 15 giorni risulta neutro </a:t>
            </a:r>
            <a:r>
              <a:rPr lang="it-IT" sz="1800" dirty="0">
                <a:latin typeface="Arial"/>
                <a:cs typeface="Arial"/>
              </a:rPr>
              <a:t>con una domanda più accentuata nella settimana di carnevale e quella dal 24</a:t>
            </a:r>
            <a:r>
              <a:rPr lang="it-IT" dirty="0">
                <a:latin typeface="Arial"/>
                <a:cs typeface="Arial"/>
              </a:rPr>
              <a:t> al 30 marzo, pur con numeri minimi.</a:t>
            </a:r>
            <a:endParaRPr lang="it-IT" sz="1800" dirty="0">
              <a:latin typeface="Arial"/>
              <a:cs typeface="Arial"/>
            </a:endParaRPr>
          </a:p>
          <a:p>
            <a:pPr marL="11430">
              <a:spcBef>
                <a:spcPts val="94"/>
              </a:spcBef>
            </a:pPr>
            <a:endParaRPr lang="it-IT" sz="18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11430">
              <a:spcBef>
                <a:spcPts val="94"/>
              </a:spcBef>
            </a:pPr>
            <a:r>
              <a:rPr lang="it-IT" sz="1800" dirty="0">
                <a:latin typeface="Arial"/>
                <a:cs typeface="Arial"/>
              </a:rPr>
              <a:t>L’</a:t>
            </a:r>
            <a:r>
              <a:rPr lang="it-IT" sz="1800" b="1" dirty="0">
                <a:latin typeface="Arial"/>
                <a:cs typeface="Arial"/>
              </a:rPr>
              <a:t> ADR medio si mantiene in crescita a 149€ con un aumento del 7% sull’anno precedente (era 139€)</a:t>
            </a:r>
            <a:r>
              <a:rPr lang="it-IT" sz="1800" dirty="0">
                <a:latin typeface="Arial"/>
                <a:cs typeface="Arial"/>
              </a:rPr>
              <a:t>.</a:t>
            </a:r>
            <a:r>
              <a:rPr lang="it-IT" sz="1800" b="1" dirty="0">
                <a:latin typeface="Arial"/>
                <a:cs typeface="Arial"/>
              </a:rPr>
              <a:t> </a:t>
            </a:r>
            <a:r>
              <a:rPr lang="it-IT" sz="1800" dirty="0">
                <a:latin typeface="Arial"/>
                <a:cs typeface="Arial"/>
              </a:rPr>
              <a:t>L’incremento registrato nel ns. ambito risulta simile alla media delle altre località montane del Trentino (+8%).</a:t>
            </a:r>
            <a:r>
              <a:rPr lang="it-IT" sz="1800" b="1" dirty="0">
                <a:latin typeface="Arial"/>
                <a:cs typeface="Arial"/>
              </a:rPr>
              <a:t> </a:t>
            </a:r>
            <a:r>
              <a:rPr lang="it-IT" sz="1800" dirty="0">
                <a:latin typeface="Arial"/>
                <a:cs typeface="Arial"/>
              </a:rPr>
              <a:t>Si confermano i picchi di incremento fino a metà marzo (compresa </a:t>
            </a:r>
            <a:r>
              <a:rPr lang="it-IT" sz="1800">
                <a:latin typeface="Arial"/>
                <a:cs typeface="Arial"/>
              </a:rPr>
              <a:t>la </a:t>
            </a:r>
            <a:r>
              <a:rPr lang="it-IT">
                <a:latin typeface="Arial"/>
                <a:cs typeface="Arial"/>
              </a:rPr>
              <a:t>3 - 10</a:t>
            </a:r>
            <a:r>
              <a:rPr lang="it-IT" sz="1800">
                <a:latin typeface="Arial"/>
                <a:cs typeface="Arial"/>
              </a:rPr>
              <a:t>/3</a:t>
            </a:r>
            <a:r>
              <a:rPr lang="it-IT" sz="1800" dirty="0">
                <a:latin typeface="Arial"/>
                <a:cs typeface="Arial"/>
              </a:rPr>
              <a:t>),</a:t>
            </a:r>
            <a:r>
              <a:rPr lang="it-IT" sz="1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800" dirty="0">
                <a:latin typeface="Arial"/>
                <a:cs typeface="Arial"/>
              </a:rPr>
              <a:t>che ingloba le vacanza di Carnevale; in aumento anche la 24/3.</a:t>
            </a: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 oggi il </a:t>
            </a:r>
            <a:r>
              <a:rPr kumimoji="0" lang="it-IT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Revpar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nel 2025 si conferma sui dati dello scorso inverno: a fronte di una minor occupazione sono aumentati i ricavi.</a:t>
            </a:r>
            <a:endParaRPr lang="it-I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7E7FF5CC-B02F-F222-DCEF-A4843A746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304" y="52435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45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529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BB25C-04DF-46B4-DC5E-2673F8313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926E5C6-F9A2-6272-8B49-6A89B82007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75" y="214313"/>
            <a:ext cx="928688" cy="305731"/>
          </a:xfrm>
          <a:prstGeom prst="rect">
            <a:avLst/>
          </a:prstGeom>
        </p:spPr>
      </p:pic>
      <p:pic>
        <p:nvPicPr>
          <p:cNvPr id="2" name="Immagine 1" descr="Immagine che contiene disegno, diagramma, schizzo&#10;&#10;Descrizione generata automaticamente">
            <a:extLst>
              <a:ext uri="{FF2B5EF4-FFF2-40B4-BE49-F238E27FC236}">
                <a16:creationId xmlns:a16="http://schemas.microsoft.com/office/drawing/2014/main" id="{78B7D51A-F347-9062-24E0-1A33DE835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998"/>
          <a:stretch/>
        </p:blipFill>
        <p:spPr>
          <a:xfrm rot="5400000" flipV="1">
            <a:off x="-1656330" y="145504"/>
            <a:ext cx="8368826" cy="5056163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230345FA-4464-2420-5717-84BD1F70B7CE}"/>
              </a:ext>
            </a:extLst>
          </p:cNvPr>
          <p:cNvSpPr txBox="1"/>
          <p:nvPr/>
        </p:nvSpPr>
        <p:spPr>
          <a:xfrm>
            <a:off x="4475393" y="2872476"/>
            <a:ext cx="6572250" cy="873797"/>
          </a:xfrm>
          <a:prstGeom prst="rect">
            <a:avLst/>
          </a:prstGeom>
        </p:spPr>
        <p:txBody>
          <a:bodyPr vert="horz" wrap="square" lIns="0" tIns="11906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</p:spTree>
    <p:extLst>
      <p:ext uri="{BB962C8B-B14F-4D97-AF65-F5344CB8AC3E}">
        <p14:creationId xmlns:p14="http://schemas.microsoft.com/office/powerpoint/2010/main" val="1385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56D2B8-44DE-8D3F-0AA7-4219081BCE27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03 marzo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(254 strutture), Fassa (48), Fiemme (34) e Smart (31)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Tasso occupazione netto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3CE29234-C0DC-FF3B-DC86-97F6E5EC54DB}"/>
              </a:ext>
            </a:extLst>
          </p:cNvPr>
          <p:cNvGrpSpPr/>
          <p:nvPr/>
        </p:nvGrpSpPr>
        <p:grpSpPr>
          <a:xfrm>
            <a:off x="2807493" y="1022277"/>
            <a:ext cx="6577014" cy="5400675"/>
            <a:chOff x="0" y="0"/>
            <a:chExt cx="6577014" cy="5400675"/>
          </a:xfrm>
        </p:grpSpPr>
        <p:graphicFrame>
          <p:nvGraphicFramePr>
            <p:cNvPr id="5" name="Grafico 4">
              <a:extLst>
                <a:ext uri="{FF2B5EF4-FFF2-40B4-BE49-F238E27FC236}">
                  <a16:creationId xmlns:a16="http://schemas.microsoft.com/office/drawing/2014/main" id="{07082B82-CD7C-E25E-5A8F-F8D5AA7794E9}"/>
                </a:ext>
              </a:extLst>
            </p:cNvPr>
            <p:cNvGraphicFramePr/>
            <p:nvPr/>
          </p:nvGraphicFramePr>
          <p:xfrm>
            <a:off x="0" y="0"/>
            <a:ext cx="6538913" cy="5400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CasellaDiTesto 1">
              <a:extLst>
                <a:ext uri="{FF2B5EF4-FFF2-40B4-BE49-F238E27FC236}">
                  <a16:creationId xmlns:a16="http://schemas.microsoft.com/office/drawing/2014/main" id="{DEE52762-2A31-E588-A6AE-38321BC8D09D}"/>
                </a:ext>
              </a:extLst>
            </p:cNvPr>
            <p:cNvSpPr txBox="1"/>
            <p:nvPr/>
          </p:nvSpPr>
          <p:spPr>
            <a:xfrm>
              <a:off x="5862639" y="685800"/>
              <a:ext cx="60959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CE26CF93-EB7B-4369-B1BC-D439024D16E6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+0%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sellaDiTesto 7">
              <a:extLst>
                <a:ext uri="{FF2B5EF4-FFF2-40B4-BE49-F238E27FC236}">
                  <a16:creationId xmlns:a16="http://schemas.microsoft.com/office/drawing/2014/main" id="{8069B564-099F-2E90-6990-2091C73FA547}"/>
                </a:ext>
              </a:extLst>
            </p:cNvPr>
            <p:cNvSpPr txBox="1"/>
            <p:nvPr/>
          </p:nvSpPr>
          <p:spPr>
            <a:xfrm>
              <a:off x="5948364" y="1771650"/>
              <a:ext cx="619125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6F4A2DA0-29FD-415E-8178-A7954A89D1B7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-2%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asellaDiTesto 9">
              <a:extLst>
                <a:ext uri="{FF2B5EF4-FFF2-40B4-BE49-F238E27FC236}">
                  <a16:creationId xmlns:a16="http://schemas.microsoft.com/office/drawing/2014/main" id="{BF7D0AB3-1C61-3E5E-0EF7-D848BFF8E914}"/>
                </a:ext>
              </a:extLst>
            </p:cNvPr>
            <p:cNvSpPr txBox="1"/>
            <p:nvPr/>
          </p:nvSpPr>
          <p:spPr>
            <a:xfrm>
              <a:off x="5948364" y="2800350"/>
              <a:ext cx="59054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1BB26678-F8C5-4D0D-BD1B-8FA65C3C14D7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-1%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FB292226-F2F3-92F6-8672-82EB510464C8}"/>
                </a:ext>
              </a:extLst>
            </p:cNvPr>
            <p:cNvSpPr txBox="1"/>
            <p:nvPr/>
          </p:nvSpPr>
          <p:spPr>
            <a:xfrm>
              <a:off x="5919790" y="3914775"/>
              <a:ext cx="657224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D9B0886E-EFED-435D-884B-53CC95CEF32D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+1%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3313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E51072DC-1947-4605-BFED-9D7351FEE0F4}"/>
              </a:ext>
            </a:extLst>
          </p:cNvPr>
          <p:cNvGraphicFramePr>
            <a:graphicFrameLocks/>
          </p:cNvGraphicFramePr>
          <p:nvPr/>
        </p:nvGraphicFramePr>
        <p:xfrm>
          <a:off x="6154950" y="1613880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7521413-2F8B-489D-8A1A-94925E61E2D2}"/>
              </a:ext>
            </a:extLst>
          </p:cNvPr>
          <p:cNvGraphicFramePr>
            <a:graphicFrameLocks/>
          </p:cNvGraphicFramePr>
          <p:nvPr/>
        </p:nvGraphicFramePr>
        <p:xfrm>
          <a:off x="97050" y="1604356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56D2B8-44DE-8D3F-0AA7-4219081BCE27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03 marzo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(254 strutture), Fassa (48), Fiemme (34) e Smart (31)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EB0A88A0-803E-A833-503F-FB75E23E80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C83C6A82-104D-E76C-7B7B-26BF8D9702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8DB538E-A1B4-9B17-814E-91CE25C745D7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Tasso occupazione netto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5" name="Immagine 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2C57C02-8A83-8186-55DC-4285A0EEEA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9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32F10-9825-D354-FADF-7593E3D58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206DDAE4-E1C8-4690-87CF-FE0816201794}"/>
              </a:ext>
            </a:extLst>
          </p:cNvPr>
          <p:cNvGraphicFramePr>
            <a:graphicFrameLocks/>
          </p:cNvGraphicFramePr>
          <p:nvPr/>
        </p:nvGraphicFramePr>
        <p:xfrm>
          <a:off x="6118594" y="1535845"/>
          <a:ext cx="5651138" cy="4634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0C74BDE4-6AFD-495B-B031-2CCE9B2FC1B9}"/>
              </a:ext>
            </a:extLst>
          </p:cNvPr>
          <p:cNvGraphicFramePr>
            <a:graphicFrameLocks/>
          </p:cNvGraphicFramePr>
          <p:nvPr/>
        </p:nvGraphicFramePr>
        <p:xfrm>
          <a:off x="422267" y="1526321"/>
          <a:ext cx="5640387" cy="4634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ject 2">
            <a:extLst>
              <a:ext uri="{FF2B5EF4-FFF2-40B4-BE49-F238E27FC236}">
                <a16:creationId xmlns:a16="http://schemas.microsoft.com/office/drawing/2014/main" id="{20AAAC17-F4AD-7DAE-5BB5-BF7D3ACD110E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9C56D09-953F-92A4-EC12-5EB31E5C7C13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DE9158-154E-F06F-C156-D32EE4B3F808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03 marzo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(254 strutture), Fassa (48), Fiemme (34) e Smart (31)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38CE81D7-778D-B1C9-2A54-354E14AF6E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9550C719-2BA9-B620-BC93-0B3D7964CC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83ED795A-21FC-2C3F-8CB4-80A8E1614096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Camere vendute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6" name="Immagine 5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F52F4AF4-9341-6660-F5B5-ADF2A549CC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554" y="1438825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1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A073C-37D1-B160-3E83-4E77F584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8318A4A3-C6EC-1069-205F-3C9F62FE9787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E4D30E3-F9BE-75C4-1843-8A3316429448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008991-D7C8-4B70-9B48-68AF9DE9C3D0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03 marzo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(254 strutture), Fassa (48), Fiemme (34) e Smart (31)</a:t>
            </a:r>
          </a:p>
        </p:txBody>
      </p:sp>
      <p:pic>
        <p:nvPicPr>
          <p:cNvPr id="14" name="Immagine 13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549B6D9A-C149-7A85-4E67-072E11DC56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pic>
        <p:nvPicPr>
          <p:cNvPr id="15" name="Immagine 14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0CDA25D2-45FF-40B3-772C-D0A9A95352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29"/>
            <a:ext cx="762650" cy="167790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648D325-4C6B-0C4B-16E2-228D6BD1A46A}"/>
              </a:ext>
            </a:extLst>
          </p:cNvPr>
          <p:cNvSpPr/>
          <p:nvPr/>
        </p:nvSpPr>
        <p:spPr>
          <a:xfrm>
            <a:off x="1259292" y="97789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Pick up 15 giorni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6845B3E6-6611-69B2-7B3B-0C291DBCA5DC}"/>
              </a:ext>
            </a:extLst>
          </p:cNvPr>
          <p:cNvGrpSpPr/>
          <p:nvPr/>
        </p:nvGrpSpPr>
        <p:grpSpPr>
          <a:xfrm>
            <a:off x="2807493" y="1076763"/>
            <a:ext cx="6577014" cy="5400675"/>
            <a:chOff x="0" y="0"/>
            <a:chExt cx="6577014" cy="5400675"/>
          </a:xfrm>
        </p:grpSpPr>
        <p:graphicFrame>
          <p:nvGraphicFramePr>
            <p:cNvPr id="5" name="Grafico 4">
              <a:extLst>
                <a:ext uri="{FF2B5EF4-FFF2-40B4-BE49-F238E27FC236}">
                  <a16:creationId xmlns:a16="http://schemas.microsoft.com/office/drawing/2014/main" id="{75A253B4-B03B-38A2-3C27-F927F5D4BA66}"/>
                </a:ext>
              </a:extLst>
            </p:cNvPr>
            <p:cNvGraphicFramePr/>
            <p:nvPr/>
          </p:nvGraphicFramePr>
          <p:xfrm>
            <a:off x="0" y="0"/>
            <a:ext cx="6538913" cy="54006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CasellaDiTesto 4">
              <a:extLst>
                <a:ext uri="{FF2B5EF4-FFF2-40B4-BE49-F238E27FC236}">
                  <a16:creationId xmlns:a16="http://schemas.microsoft.com/office/drawing/2014/main" id="{4D24827F-495B-D678-0B35-7C42BF73DAB8}"/>
                </a:ext>
              </a:extLst>
            </p:cNvPr>
            <p:cNvSpPr txBox="1"/>
            <p:nvPr/>
          </p:nvSpPr>
          <p:spPr>
            <a:xfrm>
              <a:off x="5910264" y="685800"/>
              <a:ext cx="60959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61162B8A-6F28-43D0-BA47-876786721457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+1%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CasellaDiTesto 5">
              <a:extLst>
                <a:ext uri="{FF2B5EF4-FFF2-40B4-BE49-F238E27FC236}">
                  <a16:creationId xmlns:a16="http://schemas.microsoft.com/office/drawing/2014/main" id="{CF0C291F-85F2-34B2-F3C0-E21AE7ECEE2F}"/>
                </a:ext>
              </a:extLst>
            </p:cNvPr>
            <p:cNvSpPr txBox="1"/>
            <p:nvPr/>
          </p:nvSpPr>
          <p:spPr>
            <a:xfrm>
              <a:off x="5948364" y="1771650"/>
              <a:ext cx="619125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861AEC8B-4A19-4FA1-8741-424FF22E7A99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+0%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CasellaDiTesto 6">
              <a:extLst>
                <a:ext uri="{FF2B5EF4-FFF2-40B4-BE49-F238E27FC236}">
                  <a16:creationId xmlns:a16="http://schemas.microsoft.com/office/drawing/2014/main" id="{96338356-D2FE-A8FE-9C53-4DF5F425F740}"/>
                </a:ext>
              </a:extLst>
            </p:cNvPr>
            <p:cNvSpPr txBox="1"/>
            <p:nvPr/>
          </p:nvSpPr>
          <p:spPr>
            <a:xfrm>
              <a:off x="5948364" y="2800350"/>
              <a:ext cx="590549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D425B130-C7A3-4F18-88ED-74506BFED622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-1%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asellaDiTesto 7">
              <a:extLst>
                <a:ext uri="{FF2B5EF4-FFF2-40B4-BE49-F238E27FC236}">
                  <a16:creationId xmlns:a16="http://schemas.microsoft.com/office/drawing/2014/main" id="{26F251B4-E7AE-A93C-9AB2-F33A0B44A4F3}"/>
                </a:ext>
              </a:extLst>
            </p:cNvPr>
            <p:cNvSpPr txBox="1"/>
            <p:nvPr/>
          </p:nvSpPr>
          <p:spPr>
            <a:xfrm>
              <a:off x="5919790" y="3914775"/>
              <a:ext cx="657224" cy="295275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CC7982BE-E390-4497-96D9-8337F271ED43}" type="TxLink"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tos Narrow"/>
                  <a:ea typeface="+mn-ea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+1%</a:t>
              </a:fld>
              <a:endParaRPr kumimoji="0" lang="it-IT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84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FB93E0AD-C17D-66B1-9F2F-114584A14239}"/>
              </a:ext>
            </a:extLst>
          </p:cNvPr>
          <p:cNvGraphicFramePr>
            <a:graphicFrameLocks/>
          </p:cNvGraphicFramePr>
          <p:nvPr/>
        </p:nvGraphicFramePr>
        <p:xfrm>
          <a:off x="6154950" y="1541192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1B995B3F-B8DF-4C75-8DE1-B8CE1E990FFB}"/>
              </a:ext>
            </a:extLst>
          </p:cNvPr>
          <p:cNvGraphicFramePr>
            <a:graphicFrameLocks/>
          </p:cNvGraphicFramePr>
          <p:nvPr/>
        </p:nvGraphicFramePr>
        <p:xfrm>
          <a:off x="97050" y="1598343"/>
          <a:ext cx="594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bject 2">
            <a:extLst>
              <a:ext uri="{FF2B5EF4-FFF2-40B4-BE49-F238E27FC236}">
                <a16:creationId xmlns:a16="http://schemas.microsoft.com/office/drawing/2014/main" id="{8BCD8BBC-9631-7E1B-BE51-4C44206284E1}"/>
              </a:ext>
            </a:extLst>
          </p:cNvPr>
          <p:cNvSpPr txBox="1"/>
          <p:nvPr/>
        </p:nvSpPr>
        <p:spPr>
          <a:xfrm>
            <a:off x="395288" y="738188"/>
            <a:ext cx="11279187" cy="300037"/>
          </a:xfrm>
          <a:prstGeom prst="rect">
            <a:avLst/>
          </a:prstGeom>
        </p:spPr>
        <p:txBody>
          <a:bodyPr lIns="0" tIns="11906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CE4BD841-C8AC-7A9B-A902-A60F37567C54}"/>
              </a:ext>
            </a:extLst>
          </p:cNvPr>
          <p:cNvSpPr/>
          <p:nvPr/>
        </p:nvSpPr>
        <p:spPr>
          <a:xfrm>
            <a:off x="595313" y="5022850"/>
            <a:ext cx="11533187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7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75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buntu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2B2803B-EB78-6A63-E0DB-732C130D1B24}"/>
              </a:ext>
            </a:extLst>
          </p:cNvPr>
          <p:cNvSpPr/>
          <p:nvPr/>
        </p:nvSpPr>
        <p:spPr>
          <a:xfrm>
            <a:off x="1328330" y="122251"/>
            <a:ext cx="6483350" cy="640399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Hbenchmark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 Pick up 15 gg</a:t>
            </a:r>
          </a:p>
          <a:p>
            <a:pPr marL="11906" marR="0" lvl="0" indent="0" algn="l" defTabSz="914400" rtl="0" eaLnBrk="1" fontAlgn="auto" latinLnBrk="0" hangingPunct="1">
              <a:lnSpc>
                <a:spcPct val="100000"/>
              </a:lnSpc>
              <a:spcBef>
                <a:spcPts val="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Inverno (02 dicembre - 06 aprile)</a:t>
            </a:r>
          </a:p>
        </p:txBody>
      </p:sp>
      <p:pic>
        <p:nvPicPr>
          <p:cNvPr id="12" name="Immagine 11" descr="Immagine che contiene diagramma, mappa, disegno&#10;&#10;Descrizione generata automaticamente">
            <a:extLst>
              <a:ext uri="{FF2B5EF4-FFF2-40B4-BE49-F238E27FC236}">
                <a16:creationId xmlns:a16="http://schemas.microsoft.com/office/drawing/2014/main" id="{807254A4-DA5B-BE87-ADE6-D46CC55043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949" t="17471"/>
          <a:stretch/>
        </p:blipFill>
        <p:spPr>
          <a:xfrm rot="16200000">
            <a:off x="457629" y="-457630"/>
            <a:ext cx="762650" cy="167790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D85371-DC45-41BE-3F6C-BB1FCA33AD9A}"/>
              </a:ext>
            </a:extLst>
          </p:cNvPr>
          <p:cNvSpPr txBox="1"/>
          <p:nvPr/>
        </p:nvSpPr>
        <p:spPr>
          <a:xfrm>
            <a:off x="190500" y="6382811"/>
            <a:ext cx="51538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Fonte: Hbenchmark – agg.to 03 marzo</a:t>
            </a:r>
            <a:endParaRPr kumimoji="0" lang="it-IT" sz="11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Panel: Trentino Montagna (254 strutture), Fassa (48), Fiemme (34) e Smart (31)</a:t>
            </a:r>
          </a:p>
        </p:txBody>
      </p:sp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766C5B12-9B39-D7A3-BDCE-F3BB330B08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1374" y="1835150"/>
            <a:ext cx="964406" cy="67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6491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11906" rIns="0" bIns="0" rtlCol="0">
        <a:spAutoFit/>
      </a:bodyPr>
      <a:lstStyle>
        <a:defPPr marL="11906" algn="l">
          <a:spcBef>
            <a:spcPts val="94"/>
          </a:spcBef>
          <a:defRPr sz="1688" b="1" dirty="0" smtClean="0">
            <a:solidFill>
              <a:schemeClr val="bg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54fe9e-51ac-40f6-8434-3fa50feb9f0b" xsi:nil="true"/>
    <lcf76f155ced4ddcb4097134ff3c332f xmlns="e73d7432-1d9c-42fc-aed2-20412a3a85a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68405E55E166943B366D105BCE37695" ma:contentTypeVersion="18" ma:contentTypeDescription="Creare un nuovo documento." ma:contentTypeScope="" ma:versionID="ff2f5486bdd03e93dc8a51db7843203d">
  <xsd:schema xmlns:xsd="http://www.w3.org/2001/XMLSchema" xmlns:xs="http://www.w3.org/2001/XMLSchema" xmlns:p="http://schemas.microsoft.com/office/2006/metadata/properties" xmlns:ns2="e73d7432-1d9c-42fc-aed2-20412a3a85ad" xmlns:ns3="e154fe9e-51ac-40f6-8434-3fa50feb9f0b" targetNamespace="http://schemas.microsoft.com/office/2006/metadata/properties" ma:root="true" ma:fieldsID="1d582c8bb41d211ad6c0bb5bc3145b43" ns2:_="" ns3:_="">
    <xsd:import namespace="e73d7432-1d9c-42fc-aed2-20412a3a85ad"/>
    <xsd:import namespace="e154fe9e-51ac-40f6-8434-3fa50feb9f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d7432-1d9c-42fc-aed2-20412a3a85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 immagine" ma:readOnly="false" ma:fieldId="{5cf76f15-5ced-4ddc-b409-7134ff3c332f}" ma:taxonomyMulti="true" ma:sspId="07d0782e-7886-4869-b138-e187e1587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54fe9e-51ac-40f6-8434-3fa50feb9f0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aba9f0-2969-40fb-8247-30b48796f316}" ma:internalName="TaxCatchAll" ma:showField="CatchAllData" ma:web="e154fe9e-51ac-40f6-8434-3fa50feb9f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7D5C71-44B7-424C-9DA5-D92D67EF0491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e73d7432-1d9c-42fc-aed2-20412a3a85ad"/>
    <ds:schemaRef ds:uri="http://purl.org/dc/dcmitype/"/>
    <ds:schemaRef ds:uri="http://schemas.openxmlformats.org/package/2006/metadata/core-properties"/>
    <ds:schemaRef ds:uri="e154fe9e-51ac-40f6-8434-3fa50feb9f0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74DD69C-2C4B-40D7-BE97-210F10FD84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3d7432-1d9c-42fc-aed2-20412a3a85ad"/>
    <ds:schemaRef ds:uri="e154fe9e-51ac-40f6-8434-3fa50feb9f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204483-195F-4C67-840F-66440B087B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995</Words>
  <Application>Microsoft Office PowerPoint</Application>
  <PresentationFormat>Widescreen</PresentationFormat>
  <Paragraphs>136</Paragraphs>
  <Slides>13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Aptos</vt:lpstr>
      <vt:lpstr>Aptos Narrow</vt:lpstr>
      <vt:lpstr>Arial</vt:lpstr>
      <vt:lpstr>Calibri</vt:lpstr>
      <vt:lpstr>Soho Gothic Pro</vt:lpstr>
      <vt:lpstr>Ubuntu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Maccagnan Paolo</dc:creator>
  <cp:lastModifiedBy>Giancarlo Cescatti</cp:lastModifiedBy>
  <cp:revision>3</cp:revision>
  <cp:lastPrinted>2025-03-04T11:01:30Z</cp:lastPrinted>
  <dcterms:created xsi:type="dcterms:W3CDTF">2025-03-03T15:34:23Z</dcterms:created>
  <dcterms:modified xsi:type="dcterms:W3CDTF">2025-03-04T13:41:38Z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0x010100268405E55E166943B366D105BCE37695</vt:lpwstr>
  </property>
  <property fmtid="{D5CDD505-2E9C-101B-9397-08002B2CF9AE}" pid="3" name="MediaServiceImageTags">
    <vt:lpwstr/>
  </property>
</Properties>
</file>