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5627" r:id="rId5"/>
    <p:sldId id="5709" r:id="rId6"/>
    <p:sldId id="5604" r:id="rId7"/>
    <p:sldId id="5724" r:id="rId8"/>
    <p:sldId id="5637" r:id="rId9"/>
    <p:sldId id="5593" r:id="rId10"/>
    <p:sldId id="5744" r:id="rId11"/>
    <p:sldId id="5737" r:id="rId12"/>
    <p:sldId id="5595" r:id="rId13"/>
    <p:sldId id="5681" r:id="rId14"/>
    <p:sldId id="5631" r:id="rId15"/>
    <p:sldId id="5734" r:id="rId16"/>
    <p:sldId id="5622" r:id="rId1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7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# 5 ata/HB_tavolo comunicazione - Inverno - APT - Copi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9104124798723"/>
          <c:y val="5.1945914168136403E-2"/>
          <c:w val="0.74578909369187207"/>
          <c:h val="0.8046246071092965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occupazione!$C$107</c:f>
              <c:strCache>
                <c:ptCount val="1"/>
                <c:pt idx="0">
                  <c:v>Consuntivo 23/24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70-407B-9304-F339EA3B939A}"/>
              </c:ext>
            </c:extLst>
          </c:dPt>
          <c:dLbls>
            <c:dLbl>
              <c:idx val="0"/>
              <c:layout>
                <c:manualLayout>
                  <c:x val="1.942218836678064E-3"/>
                  <c:y val="-3.527336860670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70-407B-9304-F339EA3B939A}"/>
                </c:ext>
              </c:extLst>
            </c:dLbl>
            <c:dLbl>
              <c:idx val="1"/>
              <c:layout>
                <c:manualLayout>
                  <c:x val="3.8844376733564124E-3"/>
                  <c:y val="-3.527336860670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70-407B-9304-F339EA3B939A}"/>
                </c:ext>
              </c:extLst>
            </c:dLbl>
            <c:dLbl>
              <c:idx val="2"/>
              <c:layout>
                <c:manualLayout>
                  <c:x val="-1.9422188366782062E-3"/>
                  <c:y val="-3.527336860670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70-407B-9304-F339EA3B939A}"/>
                </c:ext>
              </c:extLst>
            </c:dLbl>
            <c:dLbl>
              <c:idx val="3"/>
              <c:layout>
                <c:manualLayout>
                  <c:x val="3.1075501386851299E-2"/>
                  <c:y val="-2.58671369782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70-407B-9304-F339EA3B9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occupazione!$C$108:$C$111</c:f>
              <c:numCache>
                <c:formatCode>0.0%</c:formatCode>
                <c:ptCount val="4"/>
                <c:pt idx="0">
                  <c:v>0.72599999999999998</c:v>
                </c:pt>
                <c:pt idx="1">
                  <c:v>0.77900000000000003</c:v>
                </c:pt>
                <c:pt idx="2">
                  <c:v>0.66700000000000004</c:v>
                </c:pt>
                <c:pt idx="3">
                  <c:v>0.59899999999999998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70-407B-9304-F339EA3B939A}"/>
            </c:ext>
          </c:extLst>
        </c:ser>
        <c:ser>
          <c:idx val="0"/>
          <c:order val="1"/>
          <c:tx>
            <c:strRef>
              <c:f>occupazione!$B$107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D5D300"/>
            </a:solidFill>
            <a:ln w="28575">
              <a:noFill/>
              <a:prstDash val="sysDash"/>
            </a:ln>
            <a:effectLst/>
          </c:spPr>
          <c:invertIfNegative val="0"/>
          <c:dLbls>
            <c:dLbl>
              <c:idx val="0"/>
              <c:layout>
                <c:manualLayout>
                  <c:x val="-5.8266565100346191E-3"/>
                  <c:y val="7.0546737213403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70-407B-9304-F339EA3B939A}"/>
                </c:ext>
              </c:extLst>
            </c:dLbl>
            <c:dLbl>
              <c:idx val="1"/>
              <c:layout>
                <c:manualLayout>
                  <c:x val="-8.1573191140484738E-2"/>
                  <c:y val="2.35155790711337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70-407B-9304-F339EA3B939A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70-407B-9304-F339EA3B939A}"/>
                </c:ext>
              </c:extLst>
            </c:dLbl>
            <c:dLbl>
              <c:idx val="3"/>
              <c:layout>
                <c:manualLayout>
                  <c:x val="-7.7688753467127537E-3"/>
                  <c:y val="-2.3515579071134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70-407B-9304-F339EA3B9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occupazione!$B$108:$B$111</c:f>
              <c:numCache>
                <c:formatCode>0.0%</c:formatCode>
                <c:ptCount val="4"/>
                <c:pt idx="0">
                  <c:v>0.70400000000000007</c:v>
                </c:pt>
                <c:pt idx="1">
                  <c:v>0.72599999999999998</c:v>
                </c:pt>
                <c:pt idx="2">
                  <c:v>0.61</c:v>
                </c:pt>
                <c:pt idx="3">
                  <c:v>0.57100000000000006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70-407B-9304-F339EA3B939A}"/>
            </c:ext>
          </c:extLst>
        </c:ser>
        <c:ser>
          <c:idx val="1"/>
          <c:order val="2"/>
          <c:tx>
            <c:strRef>
              <c:f>occupazione!$D$107</c:f>
              <c:strCache>
                <c:ptCount val="1"/>
                <c:pt idx="0">
                  <c:v>17/02/2024</c:v>
                </c:pt>
              </c:strCache>
            </c:strRef>
          </c:tx>
          <c:spPr>
            <a:noFill/>
            <a:ln w="19050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dLbls>
            <c:dLbl>
              <c:idx val="0"/>
              <c:layout>
                <c:manualLayout>
                  <c:x val="-8.637047166707984E-2"/>
                  <c:y val="2.35155790711337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70-407B-9304-F339EA3B939A}"/>
                </c:ext>
              </c:extLst>
            </c:dLbl>
            <c:dLbl>
              <c:idx val="1"/>
              <c:layout>
                <c:manualLayout>
                  <c:x val="-2.8550616899169633E-3"/>
                  <c:y val="9.40623162845385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70-407B-9304-F339EA3B939A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70-407B-9304-F339EA3B939A}"/>
                </c:ext>
              </c:extLst>
            </c:dLbl>
            <c:dLbl>
              <c:idx val="3"/>
              <c:layout>
                <c:manualLayout>
                  <c:x val="-7.8601596320367006E-2"/>
                  <c:y val="2.3515579071134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70-407B-9304-F339EA3B93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occupazione!$D$108:$D$111</c:f>
              <c:numCache>
                <c:formatCode>0.0%</c:formatCode>
                <c:ptCount val="4"/>
                <c:pt idx="0">
                  <c:v>0.69299999999999995</c:v>
                </c:pt>
                <c:pt idx="1">
                  <c:v>0.74199999999999999</c:v>
                </c:pt>
                <c:pt idx="2">
                  <c:v>0.64400000000000002</c:v>
                </c:pt>
                <c:pt idx="3">
                  <c:v>0.56899999999999995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570-407B-9304-F339EA3B9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44692191"/>
        <c:axId val="644708031"/>
      </c:barChart>
      <c:catAx>
        <c:axId val="64469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708031"/>
        <c:crosses val="autoZero"/>
        <c:auto val="1"/>
        <c:lblAlgn val="ctr"/>
        <c:lblOffset val="100"/>
        <c:noMultiLvlLbl val="0"/>
      </c:catAx>
      <c:valAx>
        <c:axId val="64470803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69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Pick up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44970329212549659"/>
          <c:y val="1.955990220048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3.8484848484848483E-2"/>
                  <c:y val="5.6987179487179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4C-4501-B20B-B8678A2E4626}"/>
                </c:ext>
              </c:extLst>
            </c:dLbl>
            <c:numFmt formatCode="0.0\p\p;[Red]\-0.0\p\p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(2)'!$P$2:$P$19</c:f>
              <c:numCache>
                <c:formatCode>General</c:formatCode>
                <c:ptCount val="18"/>
                <c:pt idx="11" formatCode="0.0\p\p;[Red]\-0.0\p\p">
                  <c:v>1.5000000000000013</c:v>
                </c:pt>
                <c:pt idx="12" formatCode="0.0\p\p;[Red]\-0.0\p\p">
                  <c:v>1.19999999999999</c:v>
                </c:pt>
                <c:pt idx="13" formatCode="0.0\p\p;[Red]\-0.0\p\p">
                  <c:v>2.1999999999999966</c:v>
                </c:pt>
                <c:pt idx="14" formatCode="0.0\p\p;[Red]\-0.0\p\p">
                  <c:v>1.0000000000000009</c:v>
                </c:pt>
                <c:pt idx="15" formatCode="0.0\p\p;[Red]\-0.0\p\p">
                  <c:v>0.50000000000000044</c:v>
                </c:pt>
                <c:pt idx="16" formatCode="0.0\p\p;[Red]\-0.0\p\p">
                  <c:v>1.7000000000000015</c:v>
                </c:pt>
                <c:pt idx="17" formatCode="0.0\p\p;[Red]\-0.0\p\p">
                  <c:v>1.0000000000000009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4C-4501-B20B-B8678A2E4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6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p\p;[Red]0.0\p\p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Pick up | </a:t>
            </a:r>
            <a:r>
              <a:rPr lang="it-IT" b="1"/>
              <a:t>Trentino montagna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623865143729194E-2"/>
          <c:y val="0.12091279543602283"/>
          <c:w val="0.90722102535023885"/>
          <c:h val="0.775282051282051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3-4B30-A5ED-75E236D3C557}"/>
            </c:ext>
          </c:extLst>
        </c:ser>
        <c:ser>
          <c:idx val="4"/>
          <c:order val="1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13-4B30-A5ED-75E236D3C557}"/>
            </c:ext>
          </c:extLst>
        </c:ser>
        <c:ser>
          <c:idx val="5"/>
          <c:order val="2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13-4B30-A5ED-75E236D3C557}"/>
            </c:ext>
          </c:extLst>
        </c:ser>
        <c:ser>
          <c:idx val="1"/>
          <c:order val="3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13-4B30-A5ED-75E236D3C557}"/>
            </c:ext>
          </c:extLst>
        </c:ser>
        <c:ser>
          <c:idx val="2"/>
          <c:order val="4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13-4B30-A5ED-75E236D3C557}"/>
            </c:ext>
          </c:extLst>
        </c:ser>
        <c:ser>
          <c:idx val="0"/>
          <c:order val="5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dLbls>
            <c:numFmt formatCode="0.0\p\p;[Red]\-0.0\p\p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(2)'!$N$2:$N$19</c:f>
              <c:numCache>
                <c:formatCode>General</c:formatCode>
                <c:ptCount val="18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  <c:pt idx="15" formatCode="0.0\p\p;[Red]\-0.0\p\p">
                  <c:v>2.1000000000000019</c:v>
                </c:pt>
                <c:pt idx="16" formatCode="0.0\p\p;[Red]\-0.0\p\p">
                  <c:v>1.8000000000000016</c:v>
                </c:pt>
                <c:pt idx="17" formatCode="0.0\p\p;[Red]\-0.0\p\p">
                  <c:v>-0.49999999999999767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13-4B30-A5ED-75E236D3C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p\p;[Red]0.0\p\p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9104124798723"/>
          <c:y val="5.1945914168136403E-2"/>
          <c:w val="0.74578909369187207"/>
          <c:h val="0.80462460710929651"/>
        </c:manualLayout>
      </c:layout>
      <c:barChart>
        <c:barDir val="bar"/>
        <c:grouping val="clustered"/>
        <c:varyColors val="0"/>
        <c:ser>
          <c:idx val="0"/>
          <c:order val="1"/>
          <c:tx>
            <c:strRef>
              <c:f>'pick up (2)'!$B$131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 w="28575">
              <a:noFill/>
              <a:prstDash val="sysDash"/>
            </a:ln>
            <a:effectLst/>
          </c:spPr>
          <c:invertIfNegative val="0"/>
          <c:dLbls>
            <c:dLbl>
              <c:idx val="1"/>
              <c:layout>
                <c:manualLayout>
                  <c:x val="-8.3515409977162877E-2"/>
                  <c:y val="4.7031158142269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86-479D-BB18-4C121FE57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'pick up (2)'!$B$132:$B$135</c:f>
              <c:numCache>
                <c:formatCode>0.0%</c:formatCode>
                <c:ptCount val="4"/>
                <c:pt idx="0">
                  <c:v>0.70400000000000007</c:v>
                </c:pt>
                <c:pt idx="1">
                  <c:v>0.72599999999999998</c:v>
                </c:pt>
                <c:pt idx="2">
                  <c:v>0.61</c:v>
                </c:pt>
                <c:pt idx="3">
                  <c:v>0.57100000000000006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86-479D-BB18-4C121FE577D7}"/>
            </c:ext>
          </c:extLst>
        </c:ser>
        <c:ser>
          <c:idx val="1"/>
          <c:order val="2"/>
          <c:tx>
            <c:strRef>
              <c:f>'pick up (2)'!$D$131</c:f>
              <c:strCache>
                <c:ptCount val="1"/>
                <c:pt idx="0">
                  <c:v>03/02/2025</c:v>
                </c:pt>
              </c:strCache>
            </c:strRef>
          </c:tx>
          <c:spPr>
            <a:noFill/>
            <a:ln w="19050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dLbls>
            <c:dLbl>
              <c:idx val="1"/>
              <c:layout>
                <c:manualLayout>
                  <c:x val="1.2682689003508687E-2"/>
                  <c:y val="7.05467372134038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86-479D-BB18-4C121FE57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'pick up (2)'!$D$132:$D$135</c:f>
              <c:numCache>
                <c:formatCode>0.0%</c:formatCode>
                <c:ptCount val="4"/>
                <c:pt idx="0">
                  <c:v>0.69499999999999995</c:v>
                </c:pt>
                <c:pt idx="1">
                  <c:v>0.73799999999999999</c:v>
                </c:pt>
                <c:pt idx="2">
                  <c:v>0.61</c:v>
                </c:pt>
                <c:pt idx="3">
                  <c:v>0.55700000000000005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86-479D-BB18-4C121FE57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44692191"/>
        <c:axId val="644708031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occupazione!$C$107</c15:sqref>
                        </c15:formulaRef>
                      </c:ext>
                    </c:extLst>
                    <c:strCache>
                      <c:ptCount val="1"/>
                      <c:pt idx="0">
                        <c:v>Consuntivo 23/24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3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0886-479D-BB18-4C121FE577D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occupazione!$C$108:$C$111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>
                        <c:v>0.72599999999999998</c:v>
                      </c:pt>
                      <c:pt idx="1">
                        <c:v>0.77900000000000003</c:v>
                      </c:pt>
                      <c:pt idx="2">
                        <c:v>0.66700000000000004</c:v>
                      </c:pt>
                      <c:pt idx="3">
                        <c:v>0.59899999999999998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0886-479D-BB18-4C121FE577D7}"/>
                  </c:ext>
                </c:extLst>
              </c15:ser>
            </c15:filteredBarSeries>
          </c:ext>
        </c:extLst>
      </c:barChart>
      <c:catAx>
        <c:axId val="64469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708031"/>
        <c:crosses val="autoZero"/>
        <c:auto val="1"/>
        <c:lblAlgn val="ctr"/>
        <c:lblOffset val="100"/>
        <c:noMultiLvlLbl val="0"/>
      </c:catAx>
      <c:valAx>
        <c:axId val="64470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69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Pick up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44970329212549659"/>
          <c:y val="1.955990220048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3.8484848484848483E-2"/>
                  <c:y val="5.6987179487179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0E-4170-9B4F-3E5D4C4C658D}"/>
                </c:ext>
              </c:extLst>
            </c:dLbl>
            <c:numFmt formatCode="0.0\p\p;[Red]\-0.0\p\p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(2)'!$P$2:$P$19</c:f>
              <c:numCache>
                <c:formatCode>General</c:formatCode>
                <c:ptCount val="18"/>
                <c:pt idx="11" formatCode="0.0\p\p;[Red]\-0.0\p\p">
                  <c:v>1.5000000000000013</c:v>
                </c:pt>
                <c:pt idx="12" formatCode="0.0\p\p;[Red]\-0.0\p\p">
                  <c:v>1.19999999999999</c:v>
                </c:pt>
                <c:pt idx="13" formatCode="0.0\p\p;[Red]\-0.0\p\p">
                  <c:v>2.1999999999999966</c:v>
                </c:pt>
                <c:pt idx="14" formatCode="0.0\p\p;[Red]\-0.0\p\p">
                  <c:v>1.0000000000000009</c:v>
                </c:pt>
                <c:pt idx="15" formatCode="0.0\p\p;[Red]\-0.0\p\p">
                  <c:v>0.50000000000000044</c:v>
                </c:pt>
                <c:pt idx="16" formatCode="0.0\p\p;[Red]\-0.0\p\p">
                  <c:v>1.7000000000000015</c:v>
                </c:pt>
                <c:pt idx="17" formatCode="0.0\p\p;[Red]\-0.0\p\p">
                  <c:v>1.0000000000000009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0E-4170-9B4F-3E5D4C4C6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6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p\p;[Red]0.0\p\p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Pick up | </a:t>
            </a:r>
            <a:r>
              <a:rPr lang="it-IT" b="1"/>
              <a:t>Trentino montagna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623865143729194E-2"/>
          <c:y val="0.12091279543602283"/>
          <c:w val="0.90722102535023885"/>
          <c:h val="0.775282051282051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8-4C31-9C48-05DD02E98240}"/>
            </c:ext>
          </c:extLst>
        </c:ser>
        <c:ser>
          <c:idx val="4"/>
          <c:order val="1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28-4C31-9C48-05DD02E98240}"/>
            </c:ext>
          </c:extLst>
        </c:ser>
        <c:ser>
          <c:idx val="5"/>
          <c:order val="2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28-4C31-9C48-05DD02E98240}"/>
            </c:ext>
          </c:extLst>
        </c:ser>
        <c:ser>
          <c:idx val="1"/>
          <c:order val="3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128-4C31-9C48-05DD02E98240}"/>
            </c:ext>
          </c:extLst>
        </c:ser>
        <c:ser>
          <c:idx val="2"/>
          <c:order val="4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28-4C31-9C48-05DD02E98240}"/>
            </c:ext>
          </c:extLst>
        </c:ser>
        <c:ser>
          <c:idx val="0"/>
          <c:order val="5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dLbls>
            <c:numFmt formatCode="0.0\p\p;[Red]\-0.0\p\p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(2)'!$N$2:$N$19</c:f>
              <c:numCache>
                <c:formatCode>General</c:formatCode>
                <c:ptCount val="18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  <c:pt idx="15" formatCode="0.0\p\p;[Red]\-0.0\p\p">
                  <c:v>2.1000000000000019</c:v>
                </c:pt>
                <c:pt idx="16" formatCode="0.0\p\p;[Red]\-0.0\p\p">
                  <c:v>1.8000000000000016</c:v>
                </c:pt>
                <c:pt idx="17" formatCode="0.0\p\p;[Red]\-0.0\p\p">
                  <c:v>-0.49999999999999767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28-4C31-9C48-05DD02E98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p\p;[Red]0.0\p\p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9104124798723"/>
          <c:y val="5.1945914168136403E-2"/>
          <c:w val="0.74578909369187207"/>
          <c:h val="0.80462460710929651"/>
        </c:manualLayout>
      </c:layout>
      <c:barChart>
        <c:barDir val="bar"/>
        <c:grouping val="clustered"/>
        <c:varyColors val="0"/>
        <c:ser>
          <c:idx val="0"/>
          <c:order val="1"/>
          <c:tx>
            <c:strRef>
              <c:f>adr!$B$107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83B81A"/>
            </a:solidFill>
            <a:ln w="28575">
              <a:noFill/>
              <a:prstDash val="sys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adr!$B$108:$B$111</c:f>
              <c:numCache>
                <c:formatCode>_-* #,##0\ [$€-410]_-;\-* #,##0\ [$€-410]_-;_-* "-"??\ [$€-410]_-;_-@_-</c:formatCode>
                <c:ptCount val="4"/>
                <c:pt idx="0">
                  <c:v>201.2</c:v>
                </c:pt>
                <c:pt idx="1">
                  <c:v>198.2</c:v>
                </c:pt>
                <c:pt idx="2">
                  <c:v>150.5</c:v>
                </c:pt>
                <c:pt idx="3">
                  <c:v>156.30000000000001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45-459C-8303-639CF4D3E529}"/>
            </c:ext>
          </c:extLst>
        </c:ser>
        <c:ser>
          <c:idx val="1"/>
          <c:order val="2"/>
          <c:tx>
            <c:strRef>
              <c:f>adr!$D$107</c:f>
              <c:strCache>
                <c:ptCount val="1"/>
                <c:pt idx="0">
                  <c:v>17/02/2024</c:v>
                </c:pt>
              </c:strCache>
            </c:strRef>
          </c:tx>
          <c:spPr>
            <a:noFill/>
            <a:ln w="19050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adr!$D$108:$D$111</c:f>
              <c:numCache>
                <c:formatCode>_-* #,##0\ [$€-410]_-;\-* #,##0\ [$€-410]_-;_-* "-"??\ [$€-410]_-;_-@_-</c:formatCode>
                <c:ptCount val="4"/>
                <c:pt idx="0">
                  <c:v>184.2</c:v>
                </c:pt>
                <c:pt idx="1">
                  <c:v>187.9</c:v>
                </c:pt>
                <c:pt idx="2">
                  <c:v>138.69999999999999</c:v>
                </c:pt>
                <c:pt idx="3">
                  <c:v>140.19999999999999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45-459C-8303-639CF4D3E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44692191"/>
        <c:axId val="644708031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occupazione!$C$107</c15:sqref>
                        </c15:formulaRef>
                      </c:ext>
                    </c:extLst>
                    <c:strCache>
                      <c:ptCount val="1"/>
                      <c:pt idx="0">
                        <c:v>Consuntivo 23/24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3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1645-459C-8303-639CF4D3E52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occupazione!$C$108:$C$111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>
                        <c:v>0.72599999999999998</c:v>
                      </c:pt>
                      <c:pt idx="1">
                        <c:v>0.77900000000000003</c:v>
                      </c:pt>
                      <c:pt idx="2">
                        <c:v>0.66700000000000004</c:v>
                      </c:pt>
                      <c:pt idx="3">
                        <c:v>0.59899999999999998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1645-459C-8303-639CF4D3E529}"/>
                  </c:ext>
                </c:extLst>
              </c15:ser>
            </c15:filteredBarSeries>
          </c:ext>
        </c:extLst>
      </c:barChart>
      <c:catAx>
        <c:axId val="64469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708031"/>
        <c:crosses val="autoZero"/>
        <c:auto val="1"/>
        <c:lblAlgn val="ctr"/>
        <c:lblOffset val="100"/>
        <c:noMultiLvlLbl val="0"/>
      </c:catAx>
      <c:valAx>
        <c:axId val="64470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[$€-410]_-;\-* #,##0\ [$€-410]_-;_-* &quot;-&quot;??\ [$€-410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69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ADR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44970329212549659"/>
          <c:y val="1.955990220048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adr!$B$1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83B81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adr!$H$2:$H$19</c:f>
              <c:numCache>
                <c:formatCode>_-"€"\ * #,##0_-;\-"€"\ * #,##0_-;_-"€"\ * "-"??_-;_-@_-</c:formatCode>
                <c:ptCount val="18"/>
                <c:pt idx="0">
                  <c:v>100.5</c:v>
                </c:pt>
                <c:pt idx="1">
                  <c:v>93.6</c:v>
                </c:pt>
                <c:pt idx="2">
                  <c:v>124.8</c:v>
                </c:pt>
                <c:pt idx="3">
                  <c:v>216</c:v>
                </c:pt>
                <c:pt idx="4">
                  <c:v>227.8</c:v>
                </c:pt>
                <c:pt idx="5">
                  <c:v>132.9</c:v>
                </c:pt>
                <c:pt idx="6">
                  <c:v>126.6</c:v>
                </c:pt>
                <c:pt idx="7">
                  <c:v>160.80000000000001</c:v>
                </c:pt>
                <c:pt idx="8">
                  <c:v>133.5</c:v>
                </c:pt>
                <c:pt idx="9">
                  <c:v>142.9</c:v>
                </c:pt>
                <c:pt idx="10">
                  <c:v>148.5</c:v>
                </c:pt>
                <c:pt idx="11">
                  <c:v>154.4</c:v>
                </c:pt>
                <c:pt idx="12">
                  <c:v>161</c:v>
                </c:pt>
                <c:pt idx="13">
                  <c:v>155.5</c:v>
                </c:pt>
                <c:pt idx="14">
                  <c:v>119.1</c:v>
                </c:pt>
                <c:pt idx="15">
                  <c:v>104.4</c:v>
                </c:pt>
                <c:pt idx="16">
                  <c:v>101.3</c:v>
                </c:pt>
                <c:pt idx="17">
                  <c:v>110.6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5-4278-9CD4-A4AC436D5FD6}"/>
            </c:ext>
          </c:extLst>
        </c:ser>
        <c:ser>
          <c:idx val="1"/>
          <c:order val="1"/>
          <c:tx>
            <c:strRef>
              <c:f>adr!$D$1</c:f>
              <c:strCache>
                <c:ptCount val="1"/>
                <c:pt idx="0">
                  <c:v>17/02/2024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adr!$A$2:$A$19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adr!$J$2:$J$19</c:f>
              <c:numCache>
                <c:formatCode>_-"€"\ * #,##0_-;\-"€"\ * #,##0_-;_-"€"\ * "-"??_-;_-@_-</c:formatCode>
                <c:ptCount val="18"/>
                <c:pt idx="0">
                  <c:v>129.5</c:v>
                </c:pt>
                <c:pt idx="1">
                  <c:v>94.6</c:v>
                </c:pt>
                <c:pt idx="2">
                  <c:v>130.19999999999999</c:v>
                </c:pt>
                <c:pt idx="3">
                  <c:v>224.9</c:v>
                </c:pt>
                <c:pt idx="4">
                  <c:v>207</c:v>
                </c:pt>
                <c:pt idx="5">
                  <c:v>118</c:v>
                </c:pt>
                <c:pt idx="6">
                  <c:v>117.8</c:v>
                </c:pt>
                <c:pt idx="7">
                  <c:v>147.9</c:v>
                </c:pt>
                <c:pt idx="8">
                  <c:v>129.9</c:v>
                </c:pt>
                <c:pt idx="9">
                  <c:v>144.9</c:v>
                </c:pt>
                <c:pt idx="10">
                  <c:v>159.5</c:v>
                </c:pt>
                <c:pt idx="11">
                  <c:v>138.69999999999999</c:v>
                </c:pt>
                <c:pt idx="12">
                  <c:v>122.2</c:v>
                </c:pt>
                <c:pt idx="13">
                  <c:v>96</c:v>
                </c:pt>
                <c:pt idx="14">
                  <c:v>89.6</c:v>
                </c:pt>
                <c:pt idx="15">
                  <c:v>89</c:v>
                </c:pt>
                <c:pt idx="16">
                  <c:v>99.8</c:v>
                </c:pt>
                <c:pt idx="17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55-4278-9CD4-A4AC436D5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€&quot;\ * #,##0_-;\-&quot;€&quot;\ * #,##0_-;_-&quot;€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ADR | </a:t>
            </a:r>
            <a:r>
              <a:rPr lang="it-IT" b="1"/>
              <a:t>Trentino montagna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adr!$B$1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83B81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adr!$B$2:$B$19</c:f>
              <c:numCache>
                <c:formatCode>_-"€"\ * #,##0_-;\-"€"\ * #,##0_-;_-"€"\ * "-"??_-;_-@_-</c:formatCode>
                <c:ptCount val="18"/>
                <c:pt idx="0">
                  <c:v>147.9</c:v>
                </c:pt>
                <c:pt idx="1">
                  <c:v>141.80000000000001</c:v>
                </c:pt>
                <c:pt idx="2">
                  <c:v>176.3</c:v>
                </c:pt>
                <c:pt idx="3">
                  <c:v>278.89999999999998</c:v>
                </c:pt>
                <c:pt idx="4">
                  <c:v>304</c:v>
                </c:pt>
                <c:pt idx="5">
                  <c:v>177.1</c:v>
                </c:pt>
                <c:pt idx="6">
                  <c:v>163</c:v>
                </c:pt>
                <c:pt idx="7">
                  <c:v>173.1</c:v>
                </c:pt>
                <c:pt idx="8">
                  <c:v>177.2</c:v>
                </c:pt>
                <c:pt idx="9">
                  <c:v>189.7</c:v>
                </c:pt>
                <c:pt idx="10">
                  <c:v>199.8</c:v>
                </c:pt>
                <c:pt idx="11">
                  <c:v>214.8</c:v>
                </c:pt>
                <c:pt idx="12">
                  <c:v>221</c:v>
                </c:pt>
                <c:pt idx="13">
                  <c:v>207.6</c:v>
                </c:pt>
                <c:pt idx="14">
                  <c:v>170.7</c:v>
                </c:pt>
                <c:pt idx="15">
                  <c:v>160.69999999999999</c:v>
                </c:pt>
                <c:pt idx="16">
                  <c:v>152.80000000000001</c:v>
                </c:pt>
                <c:pt idx="17">
                  <c:v>142.9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A-4684-B873-E54D85580728}"/>
            </c:ext>
          </c:extLst>
        </c:ser>
        <c:ser>
          <c:idx val="1"/>
          <c:order val="1"/>
          <c:tx>
            <c:strRef>
              <c:f>adr!$D$1</c:f>
              <c:strCache>
                <c:ptCount val="1"/>
                <c:pt idx="0">
                  <c:v>17/02/2024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adr!$A$2:$A$19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adr!$D$2:$D$19</c:f>
              <c:numCache>
                <c:formatCode>_-"€"\ * #,##0_-;\-"€"\ * #,##0_-;_-"€"\ * "-"??_-;_-@_-</c:formatCode>
                <c:ptCount val="18"/>
                <c:pt idx="0">
                  <c:v>168.3</c:v>
                </c:pt>
                <c:pt idx="1">
                  <c:v>130.19999999999999</c:v>
                </c:pt>
                <c:pt idx="2">
                  <c:v>184.2</c:v>
                </c:pt>
                <c:pt idx="3">
                  <c:v>285.89999999999998</c:v>
                </c:pt>
                <c:pt idx="4">
                  <c:v>267.7</c:v>
                </c:pt>
                <c:pt idx="5">
                  <c:v>154.1</c:v>
                </c:pt>
                <c:pt idx="6">
                  <c:v>153.1</c:v>
                </c:pt>
                <c:pt idx="7">
                  <c:v>161.4</c:v>
                </c:pt>
                <c:pt idx="8">
                  <c:v>164.3</c:v>
                </c:pt>
                <c:pt idx="9">
                  <c:v>189.6</c:v>
                </c:pt>
                <c:pt idx="10">
                  <c:v>207.5</c:v>
                </c:pt>
                <c:pt idx="11">
                  <c:v>188.3</c:v>
                </c:pt>
                <c:pt idx="12">
                  <c:v>173.3</c:v>
                </c:pt>
                <c:pt idx="13">
                  <c:v>155</c:v>
                </c:pt>
                <c:pt idx="14">
                  <c:v>137.80000000000001</c:v>
                </c:pt>
                <c:pt idx="15">
                  <c:v>126.6</c:v>
                </c:pt>
                <c:pt idx="16">
                  <c:v>136.30000000000001</c:v>
                </c:pt>
                <c:pt idx="17">
                  <c:v>148.69999999999999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EA-4684-B873-E54D85580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€&quot;\ * #,##0_-;\-&quot;€&quot;\ * #,##0_-;_-&quot;€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Revpar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44970329212549659"/>
          <c:y val="1.955990220048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revpar!$B$1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revpar!$A$2:$A$20</c:f>
              <c:strCache>
                <c:ptCount val="19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  <c:pt idx="18">
                  <c:v>Totale</c:v>
                </c:pt>
              </c:strCache>
            </c:strRef>
          </c:cat>
          <c:val>
            <c:numRef>
              <c:f>revpar!$H$2:$H$20</c:f>
              <c:numCache>
                <c:formatCode>_-"€"\ * #,##0_-;\-"€"\ * #,##0_-;_-"€"\ * "-"??_-;_-@_-</c:formatCode>
                <c:ptCount val="19"/>
                <c:pt idx="0">
                  <c:v>38.200000000000003</c:v>
                </c:pt>
                <c:pt idx="1">
                  <c:v>47.2</c:v>
                </c:pt>
                <c:pt idx="2">
                  <c:v>65.5</c:v>
                </c:pt>
                <c:pt idx="3">
                  <c:v>157.4</c:v>
                </c:pt>
                <c:pt idx="4">
                  <c:v>195.4</c:v>
                </c:pt>
                <c:pt idx="5">
                  <c:v>77.5</c:v>
                </c:pt>
                <c:pt idx="6">
                  <c:v>81.900000000000006</c:v>
                </c:pt>
                <c:pt idx="7">
                  <c:v>119.3</c:v>
                </c:pt>
                <c:pt idx="8">
                  <c:v>100.3</c:v>
                </c:pt>
                <c:pt idx="9">
                  <c:v>105</c:v>
                </c:pt>
                <c:pt idx="10">
                  <c:v>109.9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0-4AD3-8BE2-E09BB95A5F67}"/>
            </c:ext>
          </c:extLst>
        </c:ser>
        <c:ser>
          <c:idx val="1"/>
          <c:order val="1"/>
          <c:tx>
            <c:strRef>
              <c:f>revpar!$D$1</c:f>
              <c:strCache>
                <c:ptCount val="1"/>
                <c:pt idx="0">
                  <c:v>17/02/2024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revpar!$A$2:$A$20</c:f>
              <c:strCache>
                <c:ptCount val="19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  <c:pt idx="18">
                  <c:v>Totale</c:v>
                </c:pt>
              </c:strCache>
            </c:strRef>
          </c:cat>
          <c:val>
            <c:numRef>
              <c:f>revpar!$J$2:$J$20</c:f>
              <c:numCache>
                <c:formatCode>_-"€"\ * #,##0_-;\-"€"\ * #,##0_-;_-"€"\ * "-"??_-;_-@_-</c:formatCode>
                <c:ptCount val="19"/>
                <c:pt idx="0">
                  <c:v>79.599999999999994</c:v>
                </c:pt>
                <c:pt idx="1">
                  <c:v>52.2</c:v>
                </c:pt>
                <c:pt idx="2">
                  <c:v>61.6</c:v>
                </c:pt>
                <c:pt idx="3">
                  <c:v>169.8</c:v>
                </c:pt>
                <c:pt idx="4">
                  <c:v>165.2</c:v>
                </c:pt>
                <c:pt idx="5">
                  <c:v>74.3</c:v>
                </c:pt>
                <c:pt idx="6">
                  <c:v>83.4</c:v>
                </c:pt>
                <c:pt idx="7">
                  <c:v>109.5</c:v>
                </c:pt>
                <c:pt idx="8">
                  <c:v>92</c:v>
                </c:pt>
                <c:pt idx="9">
                  <c:v>100.8</c:v>
                </c:pt>
                <c:pt idx="10">
                  <c:v>131.1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80-4AD3-8BE2-E09BB95A5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€&quot;\ * #,##0_-;\-&quot;€&quot;\ * #,##0_-;_-&quot;€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Revpar | </a:t>
            </a:r>
            <a:r>
              <a:rPr lang="it-IT" b="1"/>
              <a:t>Trentino montagna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revpar!$B$1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revpar!$A$2:$A$20</c:f>
              <c:strCache>
                <c:ptCount val="19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  <c:pt idx="18">
                  <c:v>Totale</c:v>
                </c:pt>
              </c:strCache>
            </c:strRef>
          </c:cat>
          <c:val>
            <c:numRef>
              <c:f>revpar!$B$2:$B$20</c:f>
              <c:numCache>
                <c:formatCode>_-"€"\ * #,##0_-;\-"€"\ * #,##0_-;_-"€"\ * "-"??_-;_-@_-</c:formatCode>
                <c:ptCount val="19"/>
                <c:pt idx="0">
                  <c:v>65.400000000000006</c:v>
                </c:pt>
                <c:pt idx="1">
                  <c:v>81.8</c:v>
                </c:pt>
                <c:pt idx="2">
                  <c:v>104.9</c:v>
                </c:pt>
                <c:pt idx="3">
                  <c:v>218.6</c:v>
                </c:pt>
                <c:pt idx="4">
                  <c:v>271.5</c:v>
                </c:pt>
                <c:pt idx="5">
                  <c:v>125.5</c:v>
                </c:pt>
                <c:pt idx="6">
                  <c:v>118.7</c:v>
                </c:pt>
                <c:pt idx="7">
                  <c:v>134.1</c:v>
                </c:pt>
                <c:pt idx="8">
                  <c:v>144.9</c:v>
                </c:pt>
                <c:pt idx="9">
                  <c:v>155.30000000000001</c:v>
                </c:pt>
                <c:pt idx="10">
                  <c:v>162.5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2-4EED-BCA9-6B4A1D93A2EB}"/>
            </c:ext>
          </c:extLst>
        </c:ser>
        <c:ser>
          <c:idx val="1"/>
          <c:order val="1"/>
          <c:tx>
            <c:strRef>
              <c:f>revpar!$D$1</c:f>
              <c:strCache>
                <c:ptCount val="1"/>
                <c:pt idx="0">
                  <c:v>17/02/2024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revpar!$A$2:$A$20</c:f>
              <c:strCache>
                <c:ptCount val="19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  <c:pt idx="18">
                  <c:v>Totale</c:v>
                </c:pt>
              </c:strCache>
            </c:strRef>
          </c:cat>
          <c:val>
            <c:numRef>
              <c:f>revpar!$D$2:$D$20</c:f>
              <c:numCache>
                <c:formatCode>_-"€"\ * #,##0_-;\-"€"\ * #,##0_-;_-"€"\ * "-"??_-;_-@_-</c:formatCode>
                <c:ptCount val="19"/>
                <c:pt idx="0">
                  <c:v>116.1</c:v>
                </c:pt>
                <c:pt idx="1">
                  <c:v>77.099999999999994</c:v>
                </c:pt>
                <c:pt idx="2">
                  <c:v>97.7</c:v>
                </c:pt>
                <c:pt idx="3">
                  <c:v>232.7</c:v>
                </c:pt>
                <c:pt idx="4">
                  <c:v>214.1</c:v>
                </c:pt>
                <c:pt idx="5">
                  <c:v>111.3</c:v>
                </c:pt>
                <c:pt idx="6">
                  <c:v>118.2</c:v>
                </c:pt>
                <c:pt idx="7">
                  <c:v>130.5</c:v>
                </c:pt>
                <c:pt idx="8">
                  <c:v>129.69999999999999</c:v>
                </c:pt>
                <c:pt idx="9">
                  <c:v>145.4</c:v>
                </c:pt>
                <c:pt idx="10">
                  <c:v>176.7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A2-4EED-BCA9-6B4A1D93A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€&quot;\ * #,##0_-;\-&quot;€&quot;\ * #,##0_-;_-&quot;€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Occupazione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44970329212549659"/>
          <c:y val="1.955990220048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occupazione!$B$1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D5D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occupazione!$H$2:$H$19</c:f>
              <c:numCache>
                <c:formatCode>0%</c:formatCode>
                <c:ptCount val="18"/>
                <c:pt idx="0">
                  <c:v>0.38100000000000001</c:v>
                </c:pt>
                <c:pt idx="1">
                  <c:v>0.504</c:v>
                </c:pt>
                <c:pt idx="2">
                  <c:v>0.52500000000000002</c:v>
                </c:pt>
                <c:pt idx="3">
                  <c:v>0.72900000000000009</c:v>
                </c:pt>
                <c:pt idx="4">
                  <c:v>0.85699999999999998</c:v>
                </c:pt>
                <c:pt idx="5">
                  <c:v>0.58299999999999996</c:v>
                </c:pt>
                <c:pt idx="6">
                  <c:v>0.64700000000000002</c:v>
                </c:pt>
                <c:pt idx="7">
                  <c:v>0.74199999999999999</c:v>
                </c:pt>
                <c:pt idx="8">
                  <c:v>0.75099999999999989</c:v>
                </c:pt>
                <c:pt idx="9">
                  <c:v>0.73499999999999999</c:v>
                </c:pt>
                <c:pt idx="10">
                  <c:v>0.74</c:v>
                </c:pt>
                <c:pt idx="11">
                  <c:v>0.71499999999999997</c:v>
                </c:pt>
                <c:pt idx="12">
                  <c:v>0.56799999999999995</c:v>
                </c:pt>
                <c:pt idx="13">
                  <c:v>0.49700000000000005</c:v>
                </c:pt>
                <c:pt idx="14">
                  <c:v>0.51</c:v>
                </c:pt>
                <c:pt idx="15">
                  <c:v>0.41299999999999998</c:v>
                </c:pt>
                <c:pt idx="16">
                  <c:v>0.35399999999999998</c:v>
                </c:pt>
                <c:pt idx="17">
                  <c:v>0.113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9-4522-8136-57A99D1969FE}"/>
            </c:ext>
          </c:extLst>
        </c:ser>
        <c:ser>
          <c:idx val="1"/>
          <c:order val="1"/>
          <c:tx>
            <c:strRef>
              <c:f>occupazione!$D$1</c:f>
              <c:strCache>
                <c:ptCount val="1"/>
                <c:pt idx="0">
                  <c:v>17/02/2024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occupazione!$A$2:$A$19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occupazione!$J$2:$J$19</c:f>
              <c:numCache>
                <c:formatCode>0%</c:formatCode>
                <c:ptCount val="18"/>
                <c:pt idx="0">
                  <c:v>0.61399999999999999</c:v>
                </c:pt>
                <c:pt idx="1">
                  <c:v>0.55200000000000005</c:v>
                </c:pt>
                <c:pt idx="2">
                  <c:v>0.47299999999999998</c:v>
                </c:pt>
                <c:pt idx="3">
                  <c:v>0.755</c:v>
                </c:pt>
                <c:pt idx="4">
                  <c:v>0.79799999999999993</c:v>
                </c:pt>
                <c:pt idx="5">
                  <c:v>0.63</c:v>
                </c:pt>
                <c:pt idx="6">
                  <c:v>0.70799999999999996</c:v>
                </c:pt>
                <c:pt idx="7">
                  <c:v>0.74</c:v>
                </c:pt>
                <c:pt idx="8">
                  <c:v>0.70799999999999996</c:v>
                </c:pt>
                <c:pt idx="9">
                  <c:v>0.69599999999999995</c:v>
                </c:pt>
                <c:pt idx="10">
                  <c:v>0.82200000000000006</c:v>
                </c:pt>
                <c:pt idx="11">
                  <c:v>0.76700000000000002</c:v>
                </c:pt>
                <c:pt idx="12">
                  <c:v>0.60899999999999999</c:v>
                </c:pt>
                <c:pt idx="13">
                  <c:v>0.56299999999999994</c:v>
                </c:pt>
                <c:pt idx="14">
                  <c:v>0.502</c:v>
                </c:pt>
                <c:pt idx="15">
                  <c:v>0.499</c:v>
                </c:pt>
                <c:pt idx="16">
                  <c:v>0.44700000000000001</c:v>
                </c:pt>
                <c:pt idx="17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9-4522-8136-57A99D196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Occupazione | </a:t>
            </a:r>
            <a:r>
              <a:rPr lang="it-IT" b="1"/>
              <a:t>Trentino montagna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occupazione!$B$1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D5D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occupazione!$B$2:$B$19</c:f>
              <c:numCache>
                <c:formatCode>0%</c:formatCode>
                <c:ptCount val="18"/>
                <c:pt idx="0">
                  <c:v>0.442</c:v>
                </c:pt>
                <c:pt idx="1">
                  <c:v>0.57700000000000007</c:v>
                </c:pt>
                <c:pt idx="2">
                  <c:v>0.59499999999999997</c:v>
                </c:pt>
                <c:pt idx="3">
                  <c:v>0.78400000000000003</c:v>
                </c:pt>
                <c:pt idx="4">
                  <c:v>0.89300000000000002</c:v>
                </c:pt>
                <c:pt idx="5">
                  <c:v>0.70900000000000007</c:v>
                </c:pt>
                <c:pt idx="6">
                  <c:v>0.72799999999999998</c:v>
                </c:pt>
                <c:pt idx="7">
                  <c:v>0.77500000000000002</c:v>
                </c:pt>
                <c:pt idx="8">
                  <c:v>0.81799999999999995</c:v>
                </c:pt>
                <c:pt idx="9">
                  <c:v>0.81900000000000006</c:v>
                </c:pt>
                <c:pt idx="10">
                  <c:v>0.81299999999999994</c:v>
                </c:pt>
                <c:pt idx="11">
                  <c:v>0.84599999999999997</c:v>
                </c:pt>
                <c:pt idx="12">
                  <c:v>0.746</c:v>
                </c:pt>
                <c:pt idx="13">
                  <c:v>0.63400000000000001</c:v>
                </c:pt>
                <c:pt idx="14">
                  <c:v>0.59599999999999997</c:v>
                </c:pt>
                <c:pt idx="15">
                  <c:v>0.51600000000000001</c:v>
                </c:pt>
                <c:pt idx="16">
                  <c:v>0.38200000000000001</c:v>
                </c:pt>
                <c:pt idx="17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8-4E39-80EC-4203A41208CB}"/>
            </c:ext>
          </c:extLst>
        </c:ser>
        <c:ser>
          <c:idx val="1"/>
          <c:order val="1"/>
          <c:tx>
            <c:strRef>
              <c:f>occupazione!$D$1</c:f>
              <c:strCache>
                <c:ptCount val="1"/>
                <c:pt idx="0">
                  <c:v>17/02/2024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occupazione!$A$2:$A$19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occupazione!$D$2:$D$19</c:f>
              <c:numCache>
                <c:formatCode>0%</c:formatCode>
                <c:ptCount val="18"/>
                <c:pt idx="0">
                  <c:v>0.69</c:v>
                </c:pt>
                <c:pt idx="1">
                  <c:v>0.59200000000000008</c:v>
                </c:pt>
                <c:pt idx="2">
                  <c:v>0.53</c:v>
                </c:pt>
                <c:pt idx="3">
                  <c:v>0.81400000000000006</c:v>
                </c:pt>
                <c:pt idx="4">
                  <c:v>0.8</c:v>
                </c:pt>
                <c:pt idx="5">
                  <c:v>0.72199999999999998</c:v>
                </c:pt>
                <c:pt idx="6">
                  <c:v>0.77200000000000002</c:v>
                </c:pt>
                <c:pt idx="7">
                  <c:v>0.80799999999999994</c:v>
                </c:pt>
                <c:pt idx="8">
                  <c:v>0.78900000000000003</c:v>
                </c:pt>
                <c:pt idx="9">
                  <c:v>0.76700000000000002</c:v>
                </c:pt>
                <c:pt idx="10">
                  <c:v>0.85199999999999998</c:v>
                </c:pt>
                <c:pt idx="11">
                  <c:v>0.79799999999999993</c:v>
                </c:pt>
                <c:pt idx="12">
                  <c:v>0.67700000000000005</c:v>
                </c:pt>
                <c:pt idx="13">
                  <c:v>0.59399999999999997</c:v>
                </c:pt>
                <c:pt idx="14">
                  <c:v>0.51300000000000001</c:v>
                </c:pt>
                <c:pt idx="15">
                  <c:v>0.44299999999999995</c:v>
                </c:pt>
                <c:pt idx="16">
                  <c:v>0.38</c:v>
                </c:pt>
                <c:pt idx="17">
                  <c:v>0.42100000000000004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78-4E39-80EC-4203A412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Camere vendute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39411414141414142"/>
          <c:y val="1.9559829059829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'camere vendute'!$B$1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92D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'camere vendute'!$A$2:$A$19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'camere vendute'!$H$2:$H$19</c:f>
              <c:numCache>
                <c:formatCode>_-* #,##0_-;\-* #,##0_-;_-* "-"??_-;_-@_-</c:formatCode>
                <c:ptCount val="18"/>
                <c:pt idx="0">
                  <c:v>1993</c:v>
                </c:pt>
                <c:pt idx="1">
                  <c:v>3249</c:v>
                </c:pt>
                <c:pt idx="2">
                  <c:v>3547</c:v>
                </c:pt>
                <c:pt idx="3">
                  <c:v>5851</c:v>
                </c:pt>
                <c:pt idx="4">
                  <c:v>6907</c:v>
                </c:pt>
                <c:pt idx="5">
                  <c:v>4381</c:v>
                </c:pt>
                <c:pt idx="6">
                  <c:v>4919</c:v>
                </c:pt>
                <c:pt idx="7">
                  <c:v>5697</c:v>
                </c:pt>
                <c:pt idx="8">
                  <c:v>5987</c:v>
                </c:pt>
                <c:pt idx="9">
                  <c:v>5750</c:v>
                </c:pt>
                <c:pt idx="10">
                  <c:v>5612</c:v>
                </c:pt>
                <c:pt idx="11">
                  <c:v>5461</c:v>
                </c:pt>
                <c:pt idx="12">
                  <c:v>4239</c:v>
                </c:pt>
                <c:pt idx="13">
                  <c:v>3664</c:v>
                </c:pt>
                <c:pt idx="14">
                  <c:v>3641</c:v>
                </c:pt>
                <c:pt idx="15">
                  <c:v>2657</c:v>
                </c:pt>
                <c:pt idx="16">
                  <c:v>1770</c:v>
                </c:pt>
                <c:pt idx="17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2-40E7-8E39-F68EDB1E170E}"/>
            </c:ext>
          </c:extLst>
        </c:ser>
        <c:ser>
          <c:idx val="1"/>
          <c:order val="1"/>
          <c:tx>
            <c:strRef>
              <c:f>'camere vendute'!$D$1</c:f>
              <c:strCache>
                <c:ptCount val="1"/>
                <c:pt idx="0">
                  <c:v>17/02/2024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'camere vendute'!$A$2:$A$19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'camere vendute'!$J$2:$J$19</c:f>
              <c:numCache>
                <c:formatCode>_-* #,##0_-;\-* #,##0_-;_-* "-"??_-;_-@_-</c:formatCode>
                <c:ptCount val="18"/>
                <c:pt idx="0">
                  <c:v>3217</c:v>
                </c:pt>
                <c:pt idx="1">
                  <c:v>3557</c:v>
                </c:pt>
                <c:pt idx="2">
                  <c:v>3196</c:v>
                </c:pt>
                <c:pt idx="3">
                  <c:v>6059</c:v>
                </c:pt>
                <c:pt idx="4">
                  <c:v>6426</c:v>
                </c:pt>
                <c:pt idx="5">
                  <c:v>4734</c:v>
                </c:pt>
                <c:pt idx="6">
                  <c:v>5385</c:v>
                </c:pt>
                <c:pt idx="7">
                  <c:v>5684</c:v>
                </c:pt>
                <c:pt idx="8">
                  <c:v>5643</c:v>
                </c:pt>
                <c:pt idx="9">
                  <c:v>5443</c:v>
                </c:pt>
                <c:pt idx="10">
                  <c:v>6234</c:v>
                </c:pt>
                <c:pt idx="11">
                  <c:v>5860</c:v>
                </c:pt>
                <c:pt idx="12">
                  <c:v>4541</c:v>
                </c:pt>
                <c:pt idx="13">
                  <c:v>4146</c:v>
                </c:pt>
                <c:pt idx="14">
                  <c:v>3582</c:v>
                </c:pt>
                <c:pt idx="15">
                  <c:v>3212</c:v>
                </c:pt>
                <c:pt idx="16">
                  <c:v>2232</c:v>
                </c:pt>
                <c:pt idx="17">
                  <c:v>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92-40E7-8E39-F68EDB1E1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Camere vendute | Trentino montagna</a:t>
            </a:r>
            <a:endParaRPr lang="it-IT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'camere vendute'!$B$1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92D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'camere vendute'!$A$2:$A$19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'camere vendute'!$B$2:$B$19</c:f>
              <c:numCache>
                <c:formatCode>_-* #,##0_-;\-* #,##0_-;_-* "-"??_-;_-@_-</c:formatCode>
                <c:ptCount val="18"/>
                <c:pt idx="0">
                  <c:v>12588</c:v>
                </c:pt>
                <c:pt idx="1">
                  <c:v>23498</c:v>
                </c:pt>
                <c:pt idx="2">
                  <c:v>27299</c:v>
                </c:pt>
                <c:pt idx="3">
                  <c:v>43439</c:v>
                </c:pt>
                <c:pt idx="4">
                  <c:v>50226</c:v>
                </c:pt>
                <c:pt idx="5">
                  <c:v>36563</c:v>
                </c:pt>
                <c:pt idx="6">
                  <c:v>37395</c:v>
                </c:pt>
                <c:pt idx="7">
                  <c:v>40152</c:v>
                </c:pt>
                <c:pt idx="8">
                  <c:v>43005</c:v>
                </c:pt>
                <c:pt idx="9">
                  <c:v>43357</c:v>
                </c:pt>
                <c:pt idx="10">
                  <c:v>43473</c:v>
                </c:pt>
                <c:pt idx="11">
                  <c:v>44700</c:v>
                </c:pt>
                <c:pt idx="12">
                  <c:v>38039</c:v>
                </c:pt>
                <c:pt idx="13">
                  <c:v>31505</c:v>
                </c:pt>
                <c:pt idx="14">
                  <c:v>27653</c:v>
                </c:pt>
                <c:pt idx="15">
                  <c:v>20110</c:v>
                </c:pt>
                <c:pt idx="16">
                  <c:v>11317</c:v>
                </c:pt>
                <c:pt idx="17">
                  <c:v>2091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6-400E-9380-B463CBC31057}"/>
            </c:ext>
          </c:extLst>
        </c:ser>
        <c:ser>
          <c:idx val="1"/>
          <c:order val="1"/>
          <c:tx>
            <c:strRef>
              <c:f>'camere vendute'!$D$1</c:f>
              <c:strCache>
                <c:ptCount val="1"/>
                <c:pt idx="0">
                  <c:v>17/02/2024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'camere vendute'!$A$2:$A$19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'camere vendute'!$D$2:$D$19</c:f>
              <c:numCache>
                <c:formatCode>_-* #,##0_-;\-* #,##0_-;_-* "-"??_-;_-@_-</c:formatCode>
                <c:ptCount val="18"/>
                <c:pt idx="0">
                  <c:v>19632</c:v>
                </c:pt>
                <c:pt idx="1">
                  <c:v>24100</c:v>
                </c:pt>
                <c:pt idx="2">
                  <c:v>24313</c:v>
                </c:pt>
                <c:pt idx="3">
                  <c:v>45085</c:v>
                </c:pt>
                <c:pt idx="4">
                  <c:v>44975</c:v>
                </c:pt>
                <c:pt idx="5">
                  <c:v>37250</c:v>
                </c:pt>
                <c:pt idx="6">
                  <c:v>39668</c:v>
                </c:pt>
                <c:pt idx="7">
                  <c:v>41903</c:v>
                </c:pt>
                <c:pt idx="8">
                  <c:v>41532</c:v>
                </c:pt>
                <c:pt idx="9">
                  <c:v>40610</c:v>
                </c:pt>
                <c:pt idx="10">
                  <c:v>45515</c:v>
                </c:pt>
                <c:pt idx="11">
                  <c:v>42168</c:v>
                </c:pt>
                <c:pt idx="12">
                  <c:v>34514</c:v>
                </c:pt>
                <c:pt idx="13">
                  <c:v>29505</c:v>
                </c:pt>
                <c:pt idx="14">
                  <c:v>23778</c:v>
                </c:pt>
                <c:pt idx="15">
                  <c:v>17284</c:v>
                </c:pt>
                <c:pt idx="16">
                  <c:v>11277</c:v>
                </c:pt>
                <c:pt idx="17">
                  <c:v>4291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F6-400E-9380-B463CBC310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9104124798723"/>
          <c:y val="5.1945914168136403E-2"/>
          <c:w val="0.74578909369187207"/>
          <c:h val="0.80462460710929651"/>
        </c:manualLayout>
      </c:layout>
      <c:barChart>
        <c:barDir val="bar"/>
        <c:grouping val="clustered"/>
        <c:varyColors val="0"/>
        <c:ser>
          <c:idx val="0"/>
          <c:order val="1"/>
          <c:tx>
            <c:strRef>
              <c:f>'pick up (2)'!$B$131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 w="28575">
              <a:noFill/>
              <a:prstDash val="sysDash"/>
            </a:ln>
            <a:effectLst/>
          </c:spPr>
          <c:invertIfNegative val="0"/>
          <c:dLbls>
            <c:dLbl>
              <c:idx val="1"/>
              <c:layout>
                <c:manualLayout>
                  <c:x val="-8.3515409977162877E-2"/>
                  <c:y val="4.7031158142269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76-4936-BF34-2A3DE79583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'pick up (2)'!$B$132:$B$135</c:f>
              <c:numCache>
                <c:formatCode>0.0%</c:formatCode>
                <c:ptCount val="4"/>
                <c:pt idx="0">
                  <c:v>0.70400000000000007</c:v>
                </c:pt>
                <c:pt idx="1">
                  <c:v>0.72599999999999998</c:v>
                </c:pt>
                <c:pt idx="2">
                  <c:v>0.61</c:v>
                </c:pt>
                <c:pt idx="3">
                  <c:v>0.57100000000000006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76-4936-BF34-2A3DE7958328}"/>
            </c:ext>
          </c:extLst>
        </c:ser>
        <c:ser>
          <c:idx val="1"/>
          <c:order val="2"/>
          <c:tx>
            <c:strRef>
              <c:f>'pick up (2)'!$D$131</c:f>
              <c:strCache>
                <c:ptCount val="1"/>
                <c:pt idx="0">
                  <c:v>03/02/2025</c:v>
                </c:pt>
              </c:strCache>
            </c:strRef>
          </c:tx>
          <c:spPr>
            <a:noFill/>
            <a:ln w="19050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dLbls>
            <c:dLbl>
              <c:idx val="1"/>
              <c:layout>
                <c:manualLayout>
                  <c:x val="1.2682689003508687E-2"/>
                  <c:y val="7.05467372134038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76-4936-BF34-2A3DE79583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'pick up (2)'!$D$132:$D$135</c:f>
              <c:numCache>
                <c:formatCode>0.0%</c:formatCode>
                <c:ptCount val="4"/>
                <c:pt idx="0">
                  <c:v>0.69499999999999995</c:v>
                </c:pt>
                <c:pt idx="1">
                  <c:v>0.73799999999999999</c:v>
                </c:pt>
                <c:pt idx="2">
                  <c:v>0.61</c:v>
                </c:pt>
                <c:pt idx="3">
                  <c:v>0.55700000000000005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76-4936-BF34-2A3DE7958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44692191"/>
        <c:axId val="644708031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occupazione!$C$107</c15:sqref>
                        </c15:formulaRef>
                      </c:ext>
                    </c:extLst>
                    <c:strCache>
                      <c:ptCount val="1"/>
                      <c:pt idx="0">
                        <c:v>Consuntivo 23/24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3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7D76-4936-BF34-2A3DE795832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occupazione!$C$108:$C$111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>
                        <c:v>0.72599999999999998</c:v>
                      </c:pt>
                      <c:pt idx="1">
                        <c:v>0.77900000000000003</c:v>
                      </c:pt>
                      <c:pt idx="2">
                        <c:v>0.66700000000000004</c:v>
                      </c:pt>
                      <c:pt idx="3">
                        <c:v>0.59899999999999998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7D76-4936-BF34-2A3DE7958328}"/>
                  </c:ext>
                </c:extLst>
              </c15:ser>
            </c15:filteredBarSeries>
          </c:ext>
        </c:extLst>
      </c:barChart>
      <c:catAx>
        <c:axId val="64469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708031"/>
        <c:crosses val="autoZero"/>
        <c:auto val="1"/>
        <c:lblAlgn val="ctr"/>
        <c:lblOffset val="100"/>
        <c:noMultiLvlLbl val="0"/>
      </c:catAx>
      <c:valAx>
        <c:axId val="64470803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69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Pick up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44970329212549659"/>
          <c:y val="1.955990220048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0"/>
                  <c:y val="-2.7136752136753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8F-40DE-A821-AAC5007FF2B0}"/>
                </c:ext>
              </c:extLst>
            </c:dLbl>
            <c:numFmt formatCode="0.0\p\p;[Red]\-0.0\p\p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(2)'!$P$2:$P$19</c:f>
              <c:numCache>
                <c:formatCode>General</c:formatCode>
                <c:ptCount val="18"/>
                <c:pt idx="11" formatCode="0.0\p\p;[Red]\-0.0\p\p">
                  <c:v>1.5000000000000013</c:v>
                </c:pt>
                <c:pt idx="12" formatCode="0.0\p\p;[Red]\-0.0\p\p">
                  <c:v>1.19999999999999</c:v>
                </c:pt>
                <c:pt idx="13" formatCode="0.0\p\p;[Red]\-0.0\p\p">
                  <c:v>2.1999999999999966</c:v>
                </c:pt>
                <c:pt idx="14" formatCode="0.0\p\p;[Red]\-0.0\p\p">
                  <c:v>1.0000000000000009</c:v>
                </c:pt>
                <c:pt idx="15" formatCode="0.0\p\p;[Red]\-0.0\p\p">
                  <c:v>0.50000000000000044</c:v>
                </c:pt>
                <c:pt idx="16" formatCode="0.0\p\p;[Red]\-0.0\p\p">
                  <c:v>1.7000000000000015</c:v>
                </c:pt>
                <c:pt idx="17" formatCode="0.0\p\p;[Red]\-0.0\p\p">
                  <c:v>1.0000000000000009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8F-40DE-A821-AAC5007FF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6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p\p;[Red]0.0\p\p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Pick up | </a:t>
            </a:r>
            <a:r>
              <a:rPr lang="it-IT" b="1"/>
              <a:t>Trentino montagna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623865143729194E-2"/>
          <c:y val="0.12091279543602283"/>
          <c:w val="0.90722102535023885"/>
          <c:h val="0.775282051282051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6-4AE4-B0BC-4316D4807A94}"/>
            </c:ext>
          </c:extLst>
        </c:ser>
        <c:ser>
          <c:idx val="4"/>
          <c:order val="1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C6-4AE4-B0BC-4316D4807A94}"/>
            </c:ext>
          </c:extLst>
        </c:ser>
        <c:ser>
          <c:idx val="5"/>
          <c:order val="2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C6-4AE4-B0BC-4316D4807A94}"/>
            </c:ext>
          </c:extLst>
        </c:ser>
        <c:ser>
          <c:idx val="1"/>
          <c:order val="3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C6-4AE4-B0BC-4316D4807A94}"/>
            </c:ext>
          </c:extLst>
        </c:ser>
        <c:ser>
          <c:idx val="2"/>
          <c:order val="4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C6-4AE4-B0BC-4316D4807A94}"/>
            </c:ext>
          </c:extLst>
        </c:ser>
        <c:ser>
          <c:idx val="0"/>
          <c:order val="5"/>
          <c:tx>
            <c:strRef>
              <c:f>'pick up (2)'!$B$1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dLbls>
            <c:numFmt formatCode="0.0\p\p;[Red]\-0.0\p\p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(2)'!$N$2:$N$19</c:f>
              <c:numCache>
                <c:formatCode>General</c:formatCode>
                <c:ptCount val="18"/>
                <c:pt idx="11" formatCode="0.0\p\p;[Red]\-0.0\p\p">
                  <c:v>4.1999999999999922</c:v>
                </c:pt>
                <c:pt idx="12" formatCode="0.0\p\p;[Red]\-0.0\p\p">
                  <c:v>4.6999999999999815</c:v>
                </c:pt>
                <c:pt idx="13" formatCode="0.0\p\p;[Red]\-0.0\p\p">
                  <c:v>4.9999999999999929</c:v>
                </c:pt>
                <c:pt idx="14" formatCode="0.0\p\p;[Red]\-0.0\p\p">
                  <c:v>4.1000000000000032</c:v>
                </c:pt>
                <c:pt idx="15" formatCode="0.0\p\p;[Red]\-0.0\p\p">
                  <c:v>2.1000000000000019</c:v>
                </c:pt>
                <c:pt idx="16" formatCode="0.0\p\p;[Red]\-0.0\p\p">
                  <c:v>1.8000000000000016</c:v>
                </c:pt>
                <c:pt idx="17" formatCode="0.0\p\p;[Red]\-0.0\p\p">
                  <c:v>-0.49999999999999767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C6-4AE4-B0BC-4316D4807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p\p;[Red]0.0\p\p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9104124798723"/>
          <c:y val="5.1945914168136403E-2"/>
          <c:w val="0.74578909369187207"/>
          <c:h val="0.80462460710929651"/>
        </c:manualLayout>
      </c:layout>
      <c:barChart>
        <c:barDir val="bar"/>
        <c:grouping val="clustered"/>
        <c:varyColors val="0"/>
        <c:ser>
          <c:idx val="0"/>
          <c:order val="1"/>
          <c:tx>
            <c:strRef>
              <c:f>'pick up (2)'!$B$131</c:f>
              <c:strCache>
                <c:ptCount val="1"/>
                <c:pt idx="0">
                  <c:v>17/02/2025</c:v>
                </c:pt>
              </c:strCache>
            </c:strRef>
          </c:tx>
          <c:spPr>
            <a:solidFill>
              <a:srgbClr val="00539F"/>
            </a:solidFill>
            <a:ln w="28575">
              <a:noFill/>
              <a:prstDash val="sysDash"/>
            </a:ln>
            <a:effectLst/>
          </c:spPr>
          <c:invertIfNegative val="0"/>
          <c:dLbls>
            <c:dLbl>
              <c:idx val="1"/>
              <c:layout>
                <c:manualLayout>
                  <c:x val="-8.3515409977162877E-2"/>
                  <c:y val="4.70311581422692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F0-4101-B357-8961D98BF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'pick up (2)'!$B$132:$B$135</c:f>
              <c:numCache>
                <c:formatCode>0.0%</c:formatCode>
                <c:ptCount val="4"/>
                <c:pt idx="0">
                  <c:v>0.70400000000000007</c:v>
                </c:pt>
                <c:pt idx="1">
                  <c:v>0.72599999999999998</c:v>
                </c:pt>
                <c:pt idx="2">
                  <c:v>0.61</c:v>
                </c:pt>
                <c:pt idx="3">
                  <c:v>0.57100000000000006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F0-4101-B357-8961D98BFFE6}"/>
            </c:ext>
          </c:extLst>
        </c:ser>
        <c:ser>
          <c:idx val="1"/>
          <c:order val="2"/>
          <c:tx>
            <c:strRef>
              <c:f>'pick up (2)'!$D$131</c:f>
              <c:strCache>
                <c:ptCount val="1"/>
                <c:pt idx="0">
                  <c:v>03/02/2025</c:v>
                </c:pt>
              </c:strCache>
            </c:strRef>
          </c:tx>
          <c:spPr>
            <a:noFill/>
            <a:ln w="19050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dLbls>
            <c:dLbl>
              <c:idx val="1"/>
              <c:layout>
                <c:manualLayout>
                  <c:x val="1.2682689003508687E-2"/>
                  <c:y val="7.05467372134038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F0-4101-B357-8961D98BFF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'pick up (2)'!$D$132:$D$135</c:f>
              <c:numCache>
                <c:formatCode>0.0%</c:formatCode>
                <c:ptCount val="4"/>
                <c:pt idx="0">
                  <c:v>0.69499999999999995</c:v>
                </c:pt>
                <c:pt idx="1">
                  <c:v>0.73799999999999999</c:v>
                </c:pt>
                <c:pt idx="2">
                  <c:v>0.61</c:v>
                </c:pt>
                <c:pt idx="3">
                  <c:v>0.55700000000000005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F0-4101-B357-8961D98BFF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44692191"/>
        <c:axId val="644708031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occupazione!$C$107</c15:sqref>
                        </c15:formulaRef>
                      </c:ext>
                    </c:extLst>
                    <c:strCache>
                      <c:ptCount val="1"/>
                      <c:pt idx="0">
                        <c:v>Consuntivo 23/24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3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4FF0-4101-B357-8961D98BFFE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occupazione!$C$108:$C$111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>
                        <c:v>0.72599999999999998</c:v>
                      </c:pt>
                      <c:pt idx="1">
                        <c:v>0.77900000000000003</c:v>
                      </c:pt>
                      <c:pt idx="2">
                        <c:v>0.66700000000000004</c:v>
                      </c:pt>
                      <c:pt idx="3">
                        <c:v>0.59899999999999998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FF0-4101-B357-8961D98BFFE6}"/>
                  </c:ext>
                </c:extLst>
              </c15:ser>
            </c15:filteredBarSeries>
          </c:ext>
        </c:extLst>
      </c:barChart>
      <c:catAx>
        <c:axId val="64469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708031"/>
        <c:crosses val="autoZero"/>
        <c:auto val="1"/>
        <c:lblAlgn val="ctr"/>
        <c:lblOffset val="100"/>
        <c:noMultiLvlLbl val="0"/>
      </c:catAx>
      <c:valAx>
        <c:axId val="64470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69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E103-680C-4C9F-A6AB-FFBC77869C8E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404AE-4D63-40B1-B3B4-A6D1EB5253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49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C0841-1D0F-4BE8-9B09-E09287872F7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C0841-1D0F-4BE8-9B09-E09287872F7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29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 direzionali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A15A3AD-0E62-8E4F-BF36-25E94E7F1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  <p:pic>
        <p:nvPicPr>
          <p:cNvPr id="2" name="Immagine 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726FD85D-923E-41EB-66B3-E12BCA8F71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29027" y="-429028"/>
            <a:ext cx="714984" cy="1573040"/>
          </a:xfrm>
          <a:prstGeom prst="rect">
            <a:avLst/>
          </a:prstGeom>
        </p:spPr>
      </p:pic>
      <p:pic>
        <p:nvPicPr>
          <p:cNvPr id="3" name="Immagine 2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6250EAF9-500E-279B-FD04-742D6499F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1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082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1452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2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05E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26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21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4E7ABE17-D09F-5546-BF14-15F9E5DD2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59" y="260649"/>
            <a:ext cx="1164376" cy="384043"/>
          </a:xfrm>
          <a:prstGeom prst="rect">
            <a:avLst/>
          </a:prstGeom>
        </p:spPr>
      </p:pic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0ECC9568-DABB-BA4D-93A3-931E68A1D89E}"/>
              </a:ext>
            </a:extLst>
          </p:cNvPr>
          <p:cNvCxnSpPr>
            <a:cxnSpLocks/>
          </p:cNvCxnSpPr>
          <p:nvPr userDrawn="1"/>
        </p:nvCxnSpPr>
        <p:spPr>
          <a:xfrm>
            <a:off x="351367" y="740701"/>
            <a:ext cx="1148926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46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l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42133A2-F078-204B-9912-861A3D61B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384"/>
            <a:ext cx="121920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9FF581A-3609-B94B-9A65-7BD7FD130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59" y="260649"/>
            <a:ext cx="1164376" cy="384043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52138B05-1C12-D94F-B4B7-76C16DCE4296}"/>
              </a:ext>
            </a:extLst>
          </p:cNvPr>
          <p:cNvCxnSpPr>
            <a:cxnSpLocks/>
          </p:cNvCxnSpPr>
          <p:nvPr userDrawn="1"/>
        </p:nvCxnSpPr>
        <p:spPr>
          <a:xfrm>
            <a:off x="351367" y="740701"/>
            <a:ext cx="1148926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38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69" b="0" i="0">
                <a:solidFill>
                  <a:srgbClr val="0096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64469" y="2211690"/>
            <a:ext cx="4286250" cy="272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69" b="0" i="0">
                <a:solidFill>
                  <a:srgbClr val="0096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26969" y="2007272"/>
            <a:ext cx="3015258" cy="272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69" b="0" i="0">
                <a:solidFill>
                  <a:srgbClr val="008D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018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44207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05594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PI direzionali - intro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disegno, diagramma, schizzo&#10;&#10;Descrizione generata automaticamente">
            <a:extLst>
              <a:ext uri="{FF2B5EF4-FFF2-40B4-BE49-F238E27FC236}">
                <a16:creationId xmlns:a16="http://schemas.microsoft.com/office/drawing/2014/main" id="{83DA238E-D270-3AC2-E07E-A0FBE2412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2254494" y="721395"/>
            <a:ext cx="8368826" cy="692603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F537599-E67A-A0F5-333C-F6E17AC42C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5" y="214313"/>
            <a:ext cx="928688" cy="3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37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2819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7499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00820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64271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79826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41191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75633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52309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66903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86763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zione_01">
    <p:bg>
      <p:bgPr>
        <a:solidFill>
          <a:srgbClr val="005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49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33255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06910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32404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65014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7525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14705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66755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13295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72436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49019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zione_01">
    <p:bg>
      <p:bgPr>
        <a:solidFill>
          <a:srgbClr val="0082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704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69" b="0" i="0">
                <a:solidFill>
                  <a:srgbClr val="0096D6"/>
                </a:solidFill>
                <a:latin typeface="Soho Gothic Pro"/>
                <a:cs typeface="Soho Gothic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Soho Gothic Pro"/>
                <a:cs typeface="Soho Gothic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pic>
        <p:nvPicPr>
          <p:cNvPr id="7" name="Immagine 6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2B6D6878-6855-B1FC-AC0F-409D132A2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61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pic>
        <p:nvPicPr>
          <p:cNvPr id="5" name="Immagine 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2E72BF5C-5D76-3470-9A4C-D38227ED35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66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+ 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67527C9-E58B-74A3-00E7-23DF23EB8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562" y="260649"/>
            <a:ext cx="1164518" cy="384043"/>
          </a:xfrm>
          <a:prstGeom prst="rect">
            <a:avLst/>
          </a:prstGeom>
        </p:spPr>
      </p:pic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6BA85070-7E0B-96C5-AB2A-E0A99DEA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51" y="851298"/>
            <a:ext cx="10463894" cy="472499"/>
          </a:xfrm>
          <a:prstGeom prst="rect">
            <a:avLst/>
          </a:prstGeom>
        </p:spPr>
        <p:txBody>
          <a:bodyPr vert="horz" lIns="36000" tIns="36000" rIns="36000" bIns="36000" rtlCol="0" anchor="t">
            <a:normAutofit/>
          </a:bodyPr>
          <a:lstStyle/>
          <a:p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AD83AAB-B1B4-422B-A6BC-3078603C1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51" y="1495125"/>
            <a:ext cx="10463894" cy="408295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pic>
        <p:nvPicPr>
          <p:cNvPr id="3" name="Immagine 2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9251C9C9-3D75-6D1D-CBD3-224E56E84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titolo">
  <p:cSld name="1_Diapositiva tito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1288" y="223521"/>
            <a:ext cx="967800" cy="3198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23A8430-9724-312B-C252-65B3E9CBA45A}"/>
              </a:ext>
            </a:extLst>
          </p:cNvPr>
          <p:cNvSpPr/>
          <p:nvPr userDrawn="1"/>
        </p:nvSpPr>
        <p:spPr>
          <a:xfrm>
            <a:off x="0" y="0"/>
            <a:ext cx="4048125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88"/>
          </a:p>
        </p:txBody>
      </p:sp>
      <p:pic>
        <p:nvPicPr>
          <p:cNvPr id="5" name="Immagine 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370071D5-DE54-ACA5-F64D-188FFF709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351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37BF0D-2423-4038-8AB5-2E5B8485C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FA3B28-388B-4DBA-8323-E429C5038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60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2" indent="0" algn="ctr">
              <a:buNone/>
              <a:defRPr sz="1600"/>
            </a:lvl6pPr>
            <a:lvl7pPr marL="2743119" indent="0" algn="ctr">
              <a:buNone/>
              <a:defRPr sz="1600"/>
            </a:lvl7pPr>
            <a:lvl8pPr marL="3200307" indent="0" algn="ctr">
              <a:buNone/>
              <a:defRPr sz="1600"/>
            </a:lvl8pPr>
            <a:lvl9pPr marL="3657493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B8C354-0C33-4F06-883D-FB9AC1A8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71E9-E852-45ED-948A-423136D95507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BFCA39-477A-4502-81EC-F49D8650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91B1F6-16B1-46BC-A187-8D1AA884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CDC2-5CE9-4463-8835-BF7E2C5F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913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zione_01">
    <p:bg>
      <p:bgPr>
        <a:solidFill>
          <a:srgbClr val="74B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zione_01">
    <p:bg>
      <p:bgPr>
        <a:solidFill>
          <a:srgbClr val="008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zione_01">
    <p:bg>
      <p:bgPr>
        <a:solidFill>
          <a:srgbClr val="145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1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zione_01">
    <p:bg>
      <p:bgPr>
        <a:solidFill>
          <a:srgbClr val="BBD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4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74B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1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46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8.xml"/><Relationship Id="rId7" Type="http://schemas.openxmlformats.org/officeDocument/2006/relationships/chart" Target="../charts/chart10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9.xml"/><Relationship Id="rId11" Type="http://schemas.openxmlformats.org/officeDocument/2006/relationships/chart" Target="../charts/chart14.xml"/><Relationship Id="rId5" Type="http://schemas.openxmlformats.org/officeDocument/2006/relationships/image" Target="../media/image16.png"/><Relationship Id="rId10" Type="http://schemas.openxmlformats.org/officeDocument/2006/relationships/chart" Target="../charts/chart13.xml"/><Relationship Id="rId4" Type="http://schemas.openxmlformats.org/officeDocument/2006/relationships/image" Target="../media/image2.png"/><Relationship Id="rId9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ia aperta, neve, cielo, inverno&#10;&#10;Descrizione generata automaticamente">
            <a:extLst>
              <a:ext uri="{FF2B5EF4-FFF2-40B4-BE49-F238E27FC236}">
                <a16:creationId xmlns:a16="http://schemas.microsoft.com/office/drawing/2014/main" id="{049ED596-0FA5-2D8A-A11E-38A0AD924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" y="10048"/>
            <a:ext cx="10354235" cy="6858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ED1B5A6-0EA5-9B17-B8D4-226D295913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584" y="0"/>
            <a:ext cx="6778417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7D3028A-FF55-C340-93CF-D905E1DB5E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6" y="221755"/>
            <a:ext cx="964406" cy="318087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A82A120-A1BD-EB48-8039-BD8967C56523}"/>
              </a:ext>
            </a:extLst>
          </p:cNvPr>
          <p:cNvSpPr txBox="1"/>
          <p:nvPr/>
        </p:nvSpPr>
        <p:spPr>
          <a:xfrm>
            <a:off x="351284" y="3022504"/>
            <a:ext cx="7510671" cy="3066833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88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Biweekly</a:t>
            </a:r>
            <a:r>
              <a:rPr kumimoji="0" lang="it-IT" sz="468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Report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 di Fiemme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7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17.02.2025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Elaborazioni a cura di Trentino Marketing | Area ATA &amp; Destination Development</a:t>
            </a:r>
            <a:endParaRPr kumimoji="0" lang="it-IT" sz="16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88F095-2968-E069-3455-98882F32A2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1775" y="-663802"/>
            <a:ext cx="3544210" cy="2658159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3FD3D59-DC3A-9529-F11E-360F92D1F0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304" y="52435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2B2803B-EB78-6A63-E0DB-732C130D1B24}"/>
              </a:ext>
            </a:extLst>
          </p:cNvPr>
          <p:cNvSpPr/>
          <p:nvPr/>
        </p:nvSpPr>
        <p:spPr>
          <a:xfrm>
            <a:off x="1354455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ADR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12" name="Immagine 1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1B1CB5B2-589C-A45C-E33E-DCB373321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FD342C-6349-2F9F-BDA3-102F33E2EF6A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17 febbraio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(255 strutture), Fassa (49), Fiemme (34) e Smart (30)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FD5F6778-7D64-45B7-8447-87DA3109460A}"/>
              </a:ext>
            </a:extLst>
          </p:cNvPr>
          <p:cNvGrpSpPr/>
          <p:nvPr/>
        </p:nvGrpSpPr>
        <p:grpSpPr>
          <a:xfrm>
            <a:off x="2797968" y="988544"/>
            <a:ext cx="6596065" cy="5400675"/>
            <a:chOff x="0" y="0"/>
            <a:chExt cx="6577014" cy="5400675"/>
          </a:xfrm>
        </p:grpSpPr>
        <p:graphicFrame>
          <p:nvGraphicFramePr>
            <p:cNvPr id="4" name="Grafico 3">
              <a:extLst>
                <a:ext uri="{FF2B5EF4-FFF2-40B4-BE49-F238E27FC236}">
                  <a16:creationId xmlns:a16="http://schemas.microsoft.com/office/drawing/2014/main" id="{7FBC29F7-F96A-3D4A-5C82-7D75ABE003B6}"/>
                </a:ext>
              </a:extLst>
            </p:cNvPr>
            <p:cNvGraphicFramePr/>
            <p:nvPr/>
          </p:nvGraphicFramePr>
          <p:xfrm>
            <a:off x="0" y="0"/>
            <a:ext cx="6538913" cy="5400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CasellaDiTesto 9">
              <a:extLst>
                <a:ext uri="{FF2B5EF4-FFF2-40B4-BE49-F238E27FC236}">
                  <a16:creationId xmlns:a16="http://schemas.microsoft.com/office/drawing/2014/main" id="{09EED021-FCF7-8C37-F24F-1D00FB51DB69}"/>
                </a:ext>
              </a:extLst>
            </p:cNvPr>
            <p:cNvSpPr txBox="1"/>
            <p:nvPr/>
          </p:nvSpPr>
          <p:spPr>
            <a:xfrm>
              <a:off x="5910264" y="685800"/>
              <a:ext cx="60959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583F6B1E-FFC8-4F57-978E-AEC011E153C2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+11%</a:t>
              </a:fld>
              <a:endParaRPr lang="it-IT" sz="1400" b="1"/>
            </a:p>
          </p:txBody>
        </p:sp>
        <p:sp>
          <p:nvSpPr>
            <p:cNvPr id="6" name="CasellaDiTesto 10">
              <a:extLst>
                <a:ext uri="{FF2B5EF4-FFF2-40B4-BE49-F238E27FC236}">
                  <a16:creationId xmlns:a16="http://schemas.microsoft.com/office/drawing/2014/main" id="{82A54B7C-902C-270E-4526-DDBF35659900}"/>
                </a:ext>
              </a:extLst>
            </p:cNvPr>
            <p:cNvSpPr txBox="1"/>
            <p:nvPr/>
          </p:nvSpPr>
          <p:spPr>
            <a:xfrm>
              <a:off x="5948364" y="1771650"/>
              <a:ext cx="619125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13D39AF1-DA20-44B7-91D3-A2BBFA7CABC7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+9%</a:t>
              </a:fld>
              <a:endParaRPr lang="it-IT" sz="1400" b="1"/>
            </a:p>
          </p:txBody>
        </p:sp>
        <p:sp>
          <p:nvSpPr>
            <p:cNvPr id="7" name="CasellaDiTesto 11">
              <a:extLst>
                <a:ext uri="{FF2B5EF4-FFF2-40B4-BE49-F238E27FC236}">
                  <a16:creationId xmlns:a16="http://schemas.microsoft.com/office/drawing/2014/main" id="{441ADFBB-0C9B-2411-ACD2-664C036CBFDA}"/>
                </a:ext>
              </a:extLst>
            </p:cNvPr>
            <p:cNvSpPr txBox="1"/>
            <p:nvPr/>
          </p:nvSpPr>
          <p:spPr>
            <a:xfrm>
              <a:off x="5948364" y="2800350"/>
              <a:ext cx="59054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82F377C2-CF14-4C5E-88B1-822CA75E866C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+5%</a:t>
              </a:fld>
              <a:endParaRPr lang="it-IT" sz="1400" b="1"/>
            </a:p>
          </p:txBody>
        </p:sp>
        <p:sp>
          <p:nvSpPr>
            <p:cNvPr id="11" name="CasellaDiTesto 12">
              <a:extLst>
                <a:ext uri="{FF2B5EF4-FFF2-40B4-BE49-F238E27FC236}">
                  <a16:creationId xmlns:a16="http://schemas.microsoft.com/office/drawing/2014/main" id="{C5975C9F-E609-3284-BA86-875C75247F97}"/>
                </a:ext>
              </a:extLst>
            </p:cNvPr>
            <p:cNvSpPr txBox="1"/>
            <p:nvPr/>
          </p:nvSpPr>
          <p:spPr>
            <a:xfrm>
              <a:off x="5919790" y="3914775"/>
              <a:ext cx="657224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917EB5BE-FF7F-4CDA-A999-EC2E800879FC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+9%</a:t>
              </a:fld>
              <a:endParaRPr lang="it-IT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279321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143A7E50-ADC7-42DC-A0E8-50A39EED6E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461617"/>
              </p:ext>
            </p:extLst>
          </p:nvPr>
        </p:nvGraphicFramePr>
        <p:xfrm>
          <a:off x="6169237" y="1575026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47FF4FC7-2504-4C90-BD32-3C7A07C34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084106"/>
              </p:ext>
            </p:extLst>
          </p:nvPr>
        </p:nvGraphicFramePr>
        <p:xfrm>
          <a:off x="82762" y="1565501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2B2803B-EB78-6A63-E0DB-732C130D1B24}"/>
              </a:ext>
            </a:extLst>
          </p:cNvPr>
          <p:cNvSpPr/>
          <p:nvPr/>
        </p:nvSpPr>
        <p:spPr>
          <a:xfrm>
            <a:off x="1331707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ADR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2" name="Immagine 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BE55015B-2CAA-8AE9-2E1D-E66B0686C3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B91605-FD27-C663-F14F-2E4AF5AC4E83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17 febbraio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(255 strutture), Fassa (49), Fiemme (34) e Smart (30)</a:t>
            </a:r>
          </a:p>
        </p:txBody>
      </p:sp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D84572B7-D2A0-E453-44C6-C8FA112AE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74" y="1835150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8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C132F-2EBA-EAE2-4302-705B8F242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C0004417-4087-4A9D-2561-612AD8359274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E939362-2F35-E133-2FA5-B6395DAF70A4}"/>
              </a:ext>
            </a:extLst>
          </p:cNvPr>
          <p:cNvSpPr/>
          <p:nvPr/>
        </p:nvSpPr>
        <p:spPr>
          <a:xfrm>
            <a:off x="1331707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Revpar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2" name="Immagine 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D32EDFF3-F296-3A27-8DCB-031FE79336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1550F9-B804-4951-279B-2FEBAE5312F5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17 febbraio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(255 strutture), Fassa (49), Fiemme (34) e Smart (30)</a:t>
            </a:r>
          </a:p>
        </p:txBody>
      </p:sp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7AC618A8-4AA5-1D8B-C5BE-7EB67CDAD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74" y="1835150"/>
            <a:ext cx="964406" cy="675176"/>
          </a:xfrm>
          <a:prstGeom prst="rect">
            <a:avLst/>
          </a:prstGeom>
        </p:spPr>
      </p:pic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8334A797-A4FE-4F1D-9FBF-32350FB389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993599"/>
              </p:ext>
            </p:extLst>
          </p:nvPr>
        </p:nvGraphicFramePr>
        <p:xfrm>
          <a:off x="6178762" y="1387383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41DB996-2A7C-4D13-B414-2EC8B34F9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381687"/>
              </p:ext>
            </p:extLst>
          </p:nvPr>
        </p:nvGraphicFramePr>
        <p:xfrm>
          <a:off x="73237" y="1387384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463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ria aperta, neve, cielo, inverno&#10;&#10;Descrizione generata automaticamente">
            <a:extLst>
              <a:ext uri="{FF2B5EF4-FFF2-40B4-BE49-F238E27FC236}">
                <a16:creationId xmlns:a16="http://schemas.microsoft.com/office/drawing/2014/main" id="{9C7A7CB3-AD07-2144-D30A-A297CA32C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" y="10048"/>
            <a:ext cx="10354235" cy="6858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ED1B5A6-0EA5-9B17-B8D4-226D295913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584" y="0"/>
            <a:ext cx="6778417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7D3028A-FF55-C340-93CF-D905E1DB5E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6" y="221755"/>
            <a:ext cx="964406" cy="318087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A82A120-A1BD-EB48-8039-BD8967C56523}"/>
              </a:ext>
            </a:extLst>
          </p:cNvPr>
          <p:cNvSpPr txBox="1"/>
          <p:nvPr/>
        </p:nvSpPr>
        <p:spPr>
          <a:xfrm>
            <a:off x="351284" y="3022504"/>
            <a:ext cx="7510671" cy="3066833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88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Biweekly</a:t>
            </a:r>
            <a:r>
              <a:rPr kumimoji="0" lang="it-IT" sz="468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Report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 di Fiemme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10.02.2025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Elaborazioni a cura di Trentino Marketing | Area ATA &amp; Destination Development</a:t>
            </a:r>
            <a:endParaRPr kumimoji="0" lang="it-IT" sz="16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88F095-2968-E069-3455-98882F32A2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1775" y="-663802"/>
            <a:ext cx="3544210" cy="2658159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952A9A7F-002C-1E99-DE78-530DE2ED29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70" y="43210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1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EB0A88A0-803E-A833-503F-FB75E23E8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C83C6A82-104D-E76C-7B7B-26BF8D970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8DB538E-A1B4-9B17-814E-91CE25C745D7}"/>
              </a:ext>
            </a:extLst>
          </p:cNvPr>
          <p:cNvSpPr/>
          <p:nvPr/>
        </p:nvSpPr>
        <p:spPr>
          <a:xfrm>
            <a:off x="1259292" y="97789"/>
            <a:ext cx="6483350" cy="3197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Glossario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A26AD5-E91A-8F81-3D8D-C8993E4F24FD}"/>
              </a:ext>
            </a:extLst>
          </p:cNvPr>
          <p:cNvSpPr txBox="1"/>
          <p:nvPr/>
        </p:nvSpPr>
        <p:spPr>
          <a:xfrm>
            <a:off x="1169485" y="685548"/>
            <a:ext cx="10810472" cy="6067526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Tasso occupazione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Percentuale di camere vendute per giorno e viene calcolato come il rapporto tra camere vendute e camere disponibili. Viene confrontato sul valore dell’anno scorso a parità di data e consolidato (fine periodo)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Prezzo medio di vendita di una camera al netto dei trattamenti e dell’IVA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Pick up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Evoluzione del tasso di occupazione nell’arco di tempo considerato (verifica la reattività del mercato)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Camere disponibili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Capacità ricettiva delle strutture aperte e con prenotazioni nel periodo di analisi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Trentino montagna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Dato complessivo dei territori montani del Trentino (APT Fassa, APT Fiemme Cembra, APT San Martino, APT Paganella, APT Sole, APT Campiglio e APT Alpe Cimbra)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Survey post vacanza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 termine della vacanza, tutti gli ospiti che hanno attivato la propria Guest Card tramite l’APP Mio Trentino, ricevono un questionario di Customer Satisfiction, volta a capire il livello di soddisfazione percepito per la proposta fruita</a:t>
            </a:r>
            <a:b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Trust </a:t>
            </a:r>
            <a:r>
              <a:rPr kumimoji="0" lang="it-IT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Strutture ricettive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Punteggio totale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Sintesi delle recensioni degli ospiti nell’arco di tempo definito dal report calcolata dando un peso maggiore alle ultime recensioni, perché più attuali (media ponderata)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Performance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Sintesi delle recensioni degli ospiti nell’arco di tempo definito dal report calcolata dando lo stesso peso a tutte le recensioni (media aritmetica)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6863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Recensioni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Numero di recensioni lasciate dagli ospiti nell’arco di tempo definito 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Destination Appeal - Destinazione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Tracce digitali</a:t>
            </a:r>
            <a:b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 il numero di recensioni e contenuti lasciati sul web ed analizzati per valutare il sentiment medio della destinazione. 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Sentiment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Indicatore finalizzato a misurare - tramite l’analisi delle tracce digitali - il gradimento per una destinazione e i suoi servizi. Il punteggio varia da 0 a 100 ed è possibile segmentarlo per tipologia di servizio, provenienza e tipologia dell’ospite.</a:t>
            </a:r>
          </a:p>
        </p:txBody>
      </p:sp>
    </p:spTree>
    <p:extLst>
      <p:ext uri="{BB962C8B-B14F-4D97-AF65-F5344CB8AC3E}">
        <p14:creationId xmlns:p14="http://schemas.microsoft.com/office/powerpoint/2010/main" val="274066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EB0A88A0-803E-A833-503F-FB75E23E8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C83C6A82-104D-E76C-7B7B-26BF8D970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8DB538E-A1B4-9B17-814E-91CE25C745D7}"/>
              </a:ext>
            </a:extLst>
          </p:cNvPr>
          <p:cNvSpPr/>
          <p:nvPr/>
        </p:nvSpPr>
        <p:spPr>
          <a:xfrm>
            <a:off x="1221585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Executive </a:t>
            </a:r>
            <a:r>
              <a:rPr kumimoji="0" lang="it-IT" sz="20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A09DCA-4247-311C-95C6-A8E6578D84E3}"/>
              </a:ext>
            </a:extLst>
          </p:cNvPr>
          <p:cNvSpPr txBox="1"/>
          <p:nvPr/>
        </p:nvSpPr>
        <p:spPr>
          <a:xfrm>
            <a:off x="1367120" y="1005663"/>
            <a:ext cx="9465980" cy="4054860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algn="l">
              <a:spcBef>
                <a:spcPts val="94"/>
              </a:spcBef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La stagione fino ad ora trascorsa (da inizio fino al 17/2) segna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un’occupazione in contrazione del 3,4 punti percentuali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 leggero miglioramento rispetto all’ultimo report; Il tasso di occupazione netto (2 dicembre – 6 aprile) delle strutture di Fiemme aderenti ad HB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si attesta sul 61%, in ritardo rispetto ad un anno fa (a parità di data era 64,4%)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Il dato è inferiore alla media delle destinazioni montane Trentine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(70,4%).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Tutte le prossime settimane presentano tassi di occupazione inferiori alla scorsa stagione invernale ad eccezione della 10/3.</a:t>
            </a:r>
          </a:p>
          <a:p>
            <a:pPr marL="11430" algn="l">
              <a:spcBef>
                <a:spcPts val="94"/>
              </a:spcBef>
            </a:pPr>
            <a:endParaRPr lang="it-IT" sz="1600" dirty="0"/>
          </a:p>
          <a:p>
            <a:pPr marL="11430">
              <a:spcBef>
                <a:spcPts val="94"/>
              </a:spcBef>
            </a:pPr>
            <a:r>
              <a:rPr lang="it-IT" sz="1600" dirty="0">
                <a:latin typeface="Arial"/>
                <a:cs typeface="Arial"/>
              </a:rPr>
              <a:t>Il </a:t>
            </a:r>
            <a:r>
              <a:rPr lang="it-IT" sz="1600" b="1" dirty="0" err="1">
                <a:latin typeface="Arial"/>
                <a:cs typeface="Arial"/>
              </a:rPr>
              <a:t>pick</a:t>
            </a:r>
            <a:r>
              <a:rPr lang="it-IT" sz="1600" b="1" dirty="0">
                <a:latin typeface="Arial"/>
                <a:cs typeface="Arial"/>
              </a:rPr>
              <a:t> up a 15 giorni risulta neutro </a:t>
            </a:r>
            <a:r>
              <a:rPr lang="it-IT" sz="1600" dirty="0">
                <a:latin typeface="Arial"/>
                <a:cs typeface="Arial"/>
              </a:rPr>
              <a:t>con una domanda più accentuata nella 3/3 (carnevale) e la 24/3.</a:t>
            </a:r>
          </a:p>
          <a:p>
            <a:pPr marL="11430">
              <a:spcBef>
                <a:spcPts val="94"/>
              </a:spcBef>
            </a:pPr>
            <a:endParaRPr lang="it-IT" sz="16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11430">
              <a:spcBef>
                <a:spcPts val="94"/>
              </a:spcBef>
            </a:pPr>
            <a:r>
              <a:rPr lang="it-IT" sz="1600" dirty="0">
                <a:latin typeface="Arial"/>
                <a:cs typeface="Arial"/>
              </a:rPr>
              <a:t>L’</a:t>
            </a:r>
            <a:r>
              <a:rPr lang="it-IT" sz="1600" b="1" dirty="0">
                <a:latin typeface="Arial"/>
                <a:cs typeface="Arial"/>
              </a:rPr>
              <a:t> ADR medio si mantiene in crescita a 151€ con un aumento del 9% sull’anno precedente (era 139€)</a:t>
            </a:r>
            <a:r>
              <a:rPr lang="it-IT" sz="1600" dirty="0">
                <a:latin typeface="Arial"/>
                <a:cs typeface="Arial"/>
              </a:rPr>
              <a:t>.</a:t>
            </a:r>
            <a:r>
              <a:rPr lang="it-IT" sz="1600" b="1" dirty="0"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</a:rPr>
              <a:t>L’incremento registrato nel ns. ambito risulta conforme alla media delle altre località montane del Trentino (+9%).</a:t>
            </a:r>
            <a:r>
              <a:rPr lang="it-IT" sz="1600" b="1" dirty="0">
                <a:latin typeface="Arial"/>
                <a:cs typeface="Arial"/>
              </a:rPr>
              <a:t> </a:t>
            </a:r>
            <a:r>
              <a:rPr lang="it-IT" sz="1600" dirty="0">
                <a:latin typeface="Arial"/>
                <a:cs typeface="Arial"/>
              </a:rPr>
              <a:t>Si confermano i picchi di incremento fino a metà marzo (compresa la 10/3).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 oggi il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Revpar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nel 2025 si conferma sui dati dello scorso inverno: a fronte di una minor occupazione sono aumentati i ricavi.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88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7E7FF5CC-B02F-F222-DCEF-A4843A746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304" y="52435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4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29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BB25C-04DF-46B4-DC5E-2673F8313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926E5C6-F9A2-6272-8B49-6A89B82007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5" y="214313"/>
            <a:ext cx="928688" cy="305731"/>
          </a:xfrm>
          <a:prstGeom prst="rect">
            <a:avLst/>
          </a:prstGeom>
        </p:spPr>
      </p:pic>
      <p:pic>
        <p:nvPicPr>
          <p:cNvPr id="2" name="Immagine 1" descr="Immagine che contiene disegno, diagramma, schizzo&#10;&#10;Descrizione generata automaticamente">
            <a:extLst>
              <a:ext uri="{FF2B5EF4-FFF2-40B4-BE49-F238E27FC236}">
                <a16:creationId xmlns:a16="http://schemas.microsoft.com/office/drawing/2014/main" id="{78B7D51A-F347-9062-24E0-1A33DE835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98"/>
          <a:stretch/>
        </p:blipFill>
        <p:spPr>
          <a:xfrm rot="5400000" flipV="1">
            <a:off x="-1656330" y="145504"/>
            <a:ext cx="8368826" cy="505616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30345FA-4464-2420-5717-84BD1F70B7CE}"/>
              </a:ext>
            </a:extLst>
          </p:cNvPr>
          <p:cNvSpPr txBox="1"/>
          <p:nvPr/>
        </p:nvSpPr>
        <p:spPr>
          <a:xfrm>
            <a:off x="4475393" y="2872476"/>
            <a:ext cx="6572250" cy="873797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</p:spTree>
    <p:extLst>
      <p:ext uri="{BB962C8B-B14F-4D97-AF65-F5344CB8AC3E}">
        <p14:creationId xmlns:p14="http://schemas.microsoft.com/office/powerpoint/2010/main" val="1385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56D2B8-44DE-8D3F-0AA7-4219081BCE27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17 febbraio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(255 strutture), Fassa (49), Fiemme (34) e Smart (30)</a:t>
            </a: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EB0A88A0-803E-A833-503F-FB75E23E8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C83C6A82-104D-E76C-7B7B-26BF8D970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8DB538E-A1B4-9B17-814E-91CE25C745D7}"/>
              </a:ext>
            </a:extLst>
          </p:cNvPr>
          <p:cNvSpPr/>
          <p:nvPr/>
        </p:nvSpPr>
        <p:spPr>
          <a:xfrm>
            <a:off x="1259292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Tasso occupazione netto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596B84AA-0D27-0718-903E-4A67E1475D6A}"/>
              </a:ext>
            </a:extLst>
          </p:cNvPr>
          <p:cNvGrpSpPr/>
          <p:nvPr/>
        </p:nvGrpSpPr>
        <p:grpSpPr>
          <a:xfrm>
            <a:off x="2807493" y="893420"/>
            <a:ext cx="6577014" cy="5400675"/>
            <a:chOff x="0" y="0"/>
            <a:chExt cx="6577014" cy="5400675"/>
          </a:xfrm>
        </p:grpSpPr>
        <p:graphicFrame>
          <p:nvGraphicFramePr>
            <p:cNvPr id="13" name="Grafico 12">
              <a:extLst>
                <a:ext uri="{FF2B5EF4-FFF2-40B4-BE49-F238E27FC236}">
                  <a16:creationId xmlns:a16="http://schemas.microsoft.com/office/drawing/2014/main" id="{780D8ACE-0F34-D694-3607-6D84A6A1804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32108690"/>
                </p:ext>
              </p:extLst>
            </p:nvPr>
          </p:nvGraphicFramePr>
          <p:xfrm>
            <a:off x="0" y="0"/>
            <a:ext cx="6538913" cy="5400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CasellaDiTesto 1">
              <a:extLst>
                <a:ext uri="{FF2B5EF4-FFF2-40B4-BE49-F238E27FC236}">
                  <a16:creationId xmlns:a16="http://schemas.microsoft.com/office/drawing/2014/main" id="{4A99976E-2795-75D8-7C87-1F61A32DFB34}"/>
                </a:ext>
              </a:extLst>
            </p:cNvPr>
            <p:cNvSpPr txBox="1"/>
            <p:nvPr/>
          </p:nvSpPr>
          <p:spPr>
            <a:xfrm>
              <a:off x="5862639" y="685800"/>
              <a:ext cx="60959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E26CF93-EB7B-4369-B1BC-D439024D16E6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+0%</a:t>
              </a:fld>
              <a:endParaRPr lang="it-IT" sz="1400" b="1"/>
            </a:p>
          </p:txBody>
        </p:sp>
        <p:sp>
          <p:nvSpPr>
            <p:cNvPr id="17" name="CasellaDiTesto 7">
              <a:extLst>
                <a:ext uri="{FF2B5EF4-FFF2-40B4-BE49-F238E27FC236}">
                  <a16:creationId xmlns:a16="http://schemas.microsoft.com/office/drawing/2014/main" id="{084A2ACD-2DAE-4C05-AD5F-4CEF3A081434}"/>
                </a:ext>
              </a:extLst>
            </p:cNvPr>
            <p:cNvSpPr txBox="1"/>
            <p:nvPr/>
          </p:nvSpPr>
          <p:spPr>
            <a:xfrm>
              <a:off x="5948364" y="1771650"/>
              <a:ext cx="619125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F4A2DA0-29FD-415E-8178-A7954A89D1B7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/>
                <a:t>-5%</a:t>
              </a:fld>
              <a:endParaRPr lang="it-IT" sz="1400" b="1"/>
            </a:p>
          </p:txBody>
        </p:sp>
        <p:sp>
          <p:nvSpPr>
            <p:cNvPr id="18" name="CasellaDiTesto 9">
              <a:extLst>
                <a:ext uri="{FF2B5EF4-FFF2-40B4-BE49-F238E27FC236}">
                  <a16:creationId xmlns:a16="http://schemas.microsoft.com/office/drawing/2014/main" id="{B746762D-65F2-4E85-9BC4-23C8C11B29B9}"/>
                </a:ext>
              </a:extLst>
            </p:cNvPr>
            <p:cNvSpPr txBox="1"/>
            <p:nvPr/>
          </p:nvSpPr>
          <p:spPr>
            <a:xfrm>
              <a:off x="5948364" y="2800350"/>
              <a:ext cx="59054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1BB26678-F8C5-4D0D-BD1B-8FA65C3C14D7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ctr"/>
                <a:t>-2%</a:t>
              </a:fld>
              <a:endParaRPr lang="it-IT" sz="1400" b="1"/>
            </a:p>
          </p:txBody>
        </p:sp>
        <p:sp>
          <p:nvSpPr>
            <p:cNvPr id="19" name="CasellaDiTesto 10">
              <a:extLst>
                <a:ext uri="{FF2B5EF4-FFF2-40B4-BE49-F238E27FC236}">
                  <a16:creationId xmlns:a16="http://schemas.microsoft.com/office/drawing/2014/main" id="{5300C405-286A-4D14-9DCE-1AC6261C6A9C}"/>
                </a:ext>
              </a:extLst>
            </p:cNvPr>
            <p:cNvSpPr txBox="1"/>
            <p:nvPr/>
          </p:nvSpPr>
          <p:spPr>
            <a:xfrm>
              <a:off x="5919790" y="3914775"/>
              <a:ext cx="657224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D9B0886E-EFED-435D-884B-53CC95CEF32D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ctr"/>
                <a:t>+2%</a:t>
              </a:fld>
              <a:endParaRPr lang="it-IT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393331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E51072DC-1947-4605-BFED-9D7351FEE0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451749"/>
              </p:ext>
            </p:extLst>
          </p:nvPr>
        </p:nvGraphicFramePr>
        <p:xfrm>
          <a:off x="6154950" y="1563320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F7521413-2F8B-489D-8A1A-94925E61E2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28023"/>
              </p:ext>
            </p:extLst>
          </p:nvPr>
        </p:nvGraphicFramePr>
        <p:xfrm>
          <a:off x="97050" y="1553796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56D2B8-44DE-8D3F-0AA7-4219081BCE27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17 febbraio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(255 strutture), Fassa (49), Fiemme (34) e Smart (30)</a:t>
            </a: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EB0A88A0-803E-A833-503F-FB75E23E80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C83C6A82-104D-E76C-7B7B-26BF8D9702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8DB538E-A1B4-9B17-814E-91CE25C745D7}"/>
              </a:ext>
            </a:extLst>
          </p:cNvPr>
          <p:cNvSpPr/>
          <p:nvPr/>
        </p:nvSpPr>
        <p:spPr>
          <a:xfrm>
            <a:off x="1259292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Tasso occupazione netto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5" name="Immagine 4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2C57C02-8A83-8186-55DC-4285A0EE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74" y="1835150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9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32F10-9825-D354-FADF-7593E3D58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06DDAE4-E1C8-4690-87CF-FE0816201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873655"/>
              </p:ext>
            </p:extLst>
          </p:nvPr>
        </p:nvGraphicFramePr>
        <p:xfrm>
          <a:off x="6118594" y="1371773"/>
          <a:ext cx="5651138" cy="463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C74BDE4-6AFD-495B-B031-2CCE9B2FC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3850477"/>
              </p:ext>
            </p:extLst>
          </p:nvPr>
        </p:nvGraphicFramePr>
        <p:xfrm>
          <a:off x="422267" y="1362249"/>
          <a:ext cx="5640387" cy="463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ject 2">
            <a:extLst>
              <a:ext uri="{FF2B5EF4-FFF2-40B4-BE49-F238E27FC236}">
                <a16:creationId xmlns:a16="http://schemas.microsoft.com/office/drawing/2014/main" id="{20AAAC17-F4AD-7DAE-5BB5-BF7D3ACD110E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9C56D09-953F-92A4-EC12-5EB31E5C7C13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DE9158-154E-F06F-C156-D32EE4B3F808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17 febbraio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(255 strutture), Fassa (49), Fiemme (34) e Smart (30)</a:t>
            </a: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38CE81D7-778D-B1C9-2A54-354E14AF6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9550C719-2BA9-B620-BC93-0B3D7964CC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3ED795A-21FC-2C3F-8CB4-80A8E1614096}"/>
              </a:ext>
            </a:extLst>
          </p:cNvPr>
          <p:cNvSpPr/>
          <p:nvPr/>
        </p:nvSpPr>
        <p:spPr>
          <a:xfrm>
            <a:off x="1259292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Camere vendute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6" name="Immagine 5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F52F4AF4-9341-6660-F5B5-ADF2A549C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554" y="1438825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1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A073C-37D1-B160-3E83-4E77F584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318A4A3-C6EC-1069-205F-3C9F62FE9787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E4D30E3-F9BE-75C4-1843-8A3316429448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008991-D7C8-4B70-9B48-68AF9DE9C3D0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17 febbraio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(255 strutture), Fassa (49), Fiemme (34) e Smart (30)</a:t>
            </a: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549B6D9A-C149-7A85-4E67-072E11DC56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0CDA25D2-45FF-40B3-772C-D0A9A95352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648D325-4C6B-0C4B-16E2-228D6BD1A46A}"/>
              </a:ext>
            </a:extLst>
          </p:cNvPr>
          <p:cNvSpPr/>
          <p:nvPr/>
        </p:nvSpPr>
        <p:spPr>
          <a:xfrm>
            <a:off x="1259292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Pick up 15 giorni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A58D0C4-B70D-4420-BE74-CE887D36495C}"/>
              </a:ext>
            </a:extLst>
          </p:cNvPr>
          <p:cNvGrpSpPr/>
          <p:nvPr/>
        </p:nvGrpSpPr>
        <p:grpSpPr>
          <a:xfrm>
            <a:off x="2807493" y="901656"/>
            <a:ext cx="6577014" cy="5400675"/>
            <a:chOff x="0" y="0"/>
            <a:chExt cx="6577014" cy="5400675"/>
          </a:xfrm>
        </p:grpSpPr>
        <p:graphicFrame>
          <p:nvGraphicFramePr>
            <p:cNvPr id="13" name="Grafico 12">
              <a:extLst>
                <a:ext uri="{FF2B5EF4-FFF2-40B4-BE49-F238E27FC236}">
                  <a16:creationId xmlns:a16="http://schemas.microsoft.com/office/drawing/2014/main" id="{912F1503-6D11-7DD6-054A-C62BCAB1BA89}"/>
                </a:ext>
              </a:extLst>
            </p:cNvPr>
            <p:cNvGraphicFramePr/>
            <p:nvPr/>
          </p:nvGraphicFramePr>
          <p:xfrm>
            <a:off x="0" y="0"/>
            <a:ext cx="6538913" cy="5400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CasellaDiTesto 4">
              <a:extLst>
                <a:ext uri="{FF2B5EF4-FFF2-40B4-BE49-F238E27FC236}">
                  <a16:creationId xmlns:a16="http://schemas.microsoft.com/office/drawing/2014/main" id="{59425587-F2C8-CAC6-0FF8-8DBAC06147ED}"/>
                </a:ext>
              </a:extLst>
            </p:cNvPr>
            <p:cNvSpPr txBox="1"/>
            <p:nvPr/>
          </p:nvSpPr>
          <p:spPr>
            <a:xfrm>
              <a:off x="5910264" y="685800"/>
              <a:ext cx="60959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61162B8A-6F28-43D0-BA47-876786721457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+3%</a:t>
              </a:fld>
              <a:endParaRPr lang="it-IT" sz="1400" b="1"/>
            </a:p>
          </p:txBody>
        </p:sp>
        <p:sp>
          <p:nvSpPr>
            <p:cNvPr id="17" name="CasellaDiTesto 5">
              <a:extLst>
                <a:ext uri="{FF2B5EF4-FFF2-40B4-BE49-F238E27FC236}">
                  <a16:creationId xmlns:a16="http://schemas.microsoft.com/office/drawing/2014/main" id="{62DE8199-163B-7EEB-1C49-2D9F45226510}"/>
                </a:ext>
              </a:extLst>
            </p:cNvPr>
            <p:cNvSpPr txBox="1"/>
            <p:nvPr/>
          </p:nvSpPr>
          <p:spPr>
            <a:xfrm>
              <a:off x="5948364" y="1771650"/>
              <a:ext cx="619125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861AEC8B-4A19-4FA1-8741-424FF22E7A99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+0%</a:t>
              </a:fld>
              <a:endParaRPr lang="it-IT" sz="1400" b="1"/>
            </a:p>
          </p:txBody>
        </p:sp>
        <p:sp>
          <p:nvSpPr>
            <p:cNvPr id="18" name="CasellaDiTesto 6">
              <a:extLst>
                <a:ext uri="{FF2B5EF4-FFF2-40B4-BE49-F238E27FC236}">
                  <a16:creationId xmlns:a16="http://schemas.microsoft.com/office/drawing/2014/main" id="{E41355CE-DCFC-142A-7CEF-1D1B1BF072B5}"/>
                </a:ext>
              </a:extLst>
            </p:cNvPr>
            <p:cNvSpPr txBox="1"/>
            <p:nvPr/>
          </p:nvSpPr>
          <p:spPr>
            <a:xfrm>
              <a:off x="5948364" y="2800350"/>
              <a:ext cx="59054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425B130-C7A3-4F18-88ED-74506BFED622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-2%</a:t>
              </a:fld>
              <a:endParaRPr lang="it-IT" sz="1400" b="1"/>
            </a:p>
          </p:txBody>
        </p:sp>
        <p:sp>
          <p:nvSpPr>
            <p:cNvPr id="19" name="CasellaDiTesto 7">
              <a:extLst>
                <a:ext uri="{FF2B5EF4-FFF2-40B4-BE49-F238E27FC236}">
                  <a16:creationId xmlns:a16="http://schemas.microsoft.com/office/drawing/2014/main" id="{4777BDFE-699B-034E-D753-BC45986B8110}"/>
                </a:ext>
              </a:extLst>
            </p:cNvPr>
            <p:cNvSpPr txBox="1"/>
            <p:nvPr/>
          </p:nvSpPr>
          <p:spPr>
            <a:xfrm>
              <a:off x="5919790" y="3914775"/>
              <a:ext cx="657224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C7982BE-E390-4497-96D9-8337F271ED43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+1%</a:t>
              </a:fld>
              <a:endParaRPr lang="it-IT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401484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afico 25">
            <a:extLst>
              <a:ext uri="{FF2B5EF4-FFF2-40B4-BE49-F238E27FC236}">
                <a16:creationId xmlns:a16="http://schemas.microsoft.com/office/drawing/2014/main" id="{FB93E0AD-C17D-66B1-9F2F-114584A14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579132"/>
              </p:ext>
            </p:extLst>
          </p:nvPr>
        </p:nvGraphicFramePr>
        <p:xfrm>
          <a:off x="6154950" y="1531863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Grafico 26">
            <a:extLst>
              <a:ext uri="{FF2B5EF4-FFF2-40B4-BE49-F238E27FC236}">
                <a16:creationId xmlns:a16="http://schemas.microsoft.com/office/drawing/2014/main" id="{2F709E9B-8352-4757-9235-2E5C186D3F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185964"/>
              </p:ext>
            </p:extLst>
          </p:nvPr>
        </p:nvGraphicFramePr>
        <p:xfrm>
          <a:off x="97050" y="1550914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2B2803B-EB78-6A63-E0DB-732C130D1B24}"/>
              </a:ext>
            </a:extLst>
          </p:cNvPr>
          <p:cNvSpPr/>
          <p:nvPr/>
        </p:nvSpPr>
        <p:spPr>
          <a:xfrm>
            <a:off x="1328330" y="122251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Pick up 15 gg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12" name="Immagine 1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807254A4-DA5B-BE87-ADE6-D46CC55043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D85371-DC45-41BE-3F6C-BB1FCA33AD9A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17 febbraio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(255 strutture), Fassa (49), Fiemme (34) e Smart (30)</a:t>
            </a:r>
          </a:p>
        </p:txBody>
      </p:sp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766C5B12-9B39-D7A3-BDCE-F3BB330B0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74" y="1835150"/>
            <a:ext cx="964406" cy="675176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DA58D0C4-B70D-4420-BE74-CE887D36495C}"/>
              </a:ext>
            </a:extLst>
          </p:cNvPr>
          <p:cNvGrpSpPr/>
          <p:nvPr/>
        </p:nvGrpSpPr>
        <p:grpSpPr>
          <a:xfrm>
            <a:off x="5240550" y="7615238"/>
            <a:ext cx="6577014" cy="5400675"/>
            <a:chOff x="5143500" y="13773151"/>
            <a:chExt cx="6577014" cy="5400675"/>
          </a:xfrm>
        </p:grpSpPr>
        <p:graphicFrame>
          <p:nvGraphicFramePr>
            <p:cNvPr id="13" name="Grafico 12">
              <a:extLst>
                <a:ext uri="{FF2B5EF4-FFF2-40B4-BE49-F238E27FC236}">
                  <a16:creationId xmlns:a16="http://schemas.microsoft.com/office/drawing/2014/main" id="{912F1503-6D11-7DD6-054A-C62BCAB1BA89}"/>
                </a:ext>
              </a:extLst>
            </p:cNvPr>
            <p:cNvGraphicFramePr/>
            <p:nvPr/>
          </p:nvGraphicFramePr>
          <p:xfrm>
            <a:off x="5143500" y="13773151"/>
            <a:ext cx="6538913" cy="5400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4" name="CasellaDiTesto 4">
              <a:extLst>
                <a:ext uri="{FF2B5EF4-FFF2-40B4-BE49-F238E27FC236}">
                  <a16:creationId xmlns:a16="http://schemas.microsoft.com/office/drawing/2014/main" id="{59425587-F2C8-CAC6-0FF8-8DBAC06147ED}"/>
                </a:ext>
              </a:extLst>
            </p:cNvPr>
            <p:cNvSpPr txBox="1"/>
            <p:nvPr/>
          </p:nvSpPr>
          <p:spPr>
            <a:xfrm>
              <a:off x="11053764" y="14458951"/>
              <a:ext cx="60959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61162B8A-6F28-43D0-BA47-876786721457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+3%</a:t>
              </a:fld>
              <a:endParaRPr lang="it-IT" sz="1400" b="1"/>
            </a:p>
          </p:txBody>
        </p:sp>
        <p:sp>
          <p:nvSpPr>
            <p:cNvPr id="15" name="CasellaDiTesto 5">
              <a:extLst>
                <a:ext uri="{FF2B5EF4-FFF2-40B4-BE49-F238E27FC236}">
                  <a16:creationId xmlns:a16="http://schemas.microsoft.com/office/drawing/2014/main" id="{62DE8199-163B-7EEB-1C49-2D9F45226510}"/>
                </a:ext>
              </a:extLst>
            </p:cNvPr>
            <p:cNvSpPr txBox="1"/>
            <p:nvPr/>
          </p:nvSpPr>
          <p:spPr>
            <a:xfrm>
              <a:off x="11091864" y="15544801"/>
              <a:ext cx="619125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861AEC8B-4A19-4FA1-8741-424FF22E7A99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+0%</a:t>
              </a:fld>
              <a:endParaRPr lang="it-IT" sz="1400" b="1"/>
            </a:p>
          </p:txBody>
        </p:sp>
        <p:sp>
          <p:nvSpPr>
            <p:cNvPr id="16" name="CasellaDiTesto 6">
              <a:extLst>
                <a:ext uri="{FF2B5EF4-FFF2-40B4-BE49-F238E27FC236}">
                  <a16:creationId xmlns:a16="http://schemas.microsoft.com/office/drawing/2014/main" id="{E41355CE-DCFC-142A-7CEF-1D1B1BF072B5}"/>
                </a:ext>
              </a:extLst>
            </p:cNvPr>
            <p:cNvSpPr txBox="1"/>
            <p:nvPr/>
          </p:nvSpPr>
          <p:spPr>
            <a:xfrm>
              <a:off x="11091864" y="16573501"/>
              <a:ext cx="59054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425B130-C7A3-4F18-88ED-74506BFED622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-2%</a:t>
              </a:fld>
              <a:endParaRPr lang="it-IT" sz="1400" b="1"/>
            </a:p>
          </p:txBody>
        </p:sp>
        <p:sp>
          <p:nvSpPr>
            <p:cNvPr id="17" name="CasellaDiTesto 7">
              <a:extLst>
                <a:ext uri="{FF2B5EF4-FFF2-40B4-BE49-F238E27FC236}">
                  <a16:creationId xmlns:a16="http://schemas.microsoft.com/office/drawing/2014/main" id="{4777BDFE-699B-034E-D753-BC45986B8110}"/>
                </a:ext>
              </a:extLst>
            </p:cNvPr>
            <p:cNvSpPr txBox="1"/>
            <p:nvPr/>
          </p:nvSpPr>
          <p:spPr>
            <a:xfrm>
              <a:off x="11063290" y="17687926"/>
              <a:ext cx="657224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C7982BE-E390-4497-96D9-8337F271ED43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+1%</a:t>
              </a:fld>
              <a:endParaRPr lang="it-IT" sz="1400" b="1"/>
            </a:p>
          </p:txBody>
        </p:sp>
      </p:grp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FB93E0AD-C17D-66B1-9F2F-114584A14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611702"/>
              </p:ext>
            </p:extLst>
          </p:nvPr>
        </p:nvGraphicFramePr>
        <p:xfrm>
          <a:off x="6154950" y="-6157913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2F709E9B-8352-4757-9235-2E5C186D3F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065061"/>
              </p:ext>
            </p:extLst>
          </p:nvPr>
        </p:nvGraphicFramePr>
        <p:xfrm>
          <a:off x="97050" y="-6138862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8" name="Gruppo 17">
            <a:extLst>
              <a:ext uri="{FF2B5EF4-FFF2-40B4-BE49-F238E27FC236}">
                <a16:creationId xmlns:a16="http://schemas.microsoft.com/office/drawing/2014/main" id="{DA58D0C4-B70D-4420-BE74-CE887D36495C}"/>
              </a:ext>
            </a:extLst>
          </p:cNvPr>
          <p:cNvGrpSpPr/>
          <p:nvPr/>
        </p:nvGrpSpPr>
        <p:grpSpPr>
          <a:xfrm>
            <a:off x="5392950" y="7767638"/>
            <a:ext cx="6577014" cy="5400675"/>
            <a:chOff x="5143500" y="13773151"/>
            <a:chExt cx="6577014" cy="5400675"/>
          </a:xfrm>
        </p:grpSpPr>
        <p:graphicFrame>
          <p:nvGraphicFramePr>
            <p:cNvPr id="21" name="Grafico 20">
              <a:extLst>
                <a:ext uri="{FF2B5EF4-FFF2-40B4-BE49-F238E27FC236}">
                  <a16:creationId xmlns:a16="http://schemas.microsoft.com/office/drawing/2014/main" id="{912F1503-6D11-7DD6-054A-C62BCAB1BA89}"/>
                </a:ext>
              </a:extLst>
            </p:cNvPr>
            <p:cNvGraphicFramePr/>
            <p:nvPr/>
          </p:nvGraphicFramePr>
          <p:xfrm>
            <a:off x="5143500" y="13773151"/>
            <a:ext cx="6538913" cy="5400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2" name="CasellaDiTesto 4">
              <a:extLst>
                <a:ext uri="{FF2B5EF4-FFF2-40B4-BE49-F238E27FC236}">
                  <a16:creationId xmlns:a16="http://schemas.microsoft.com/office/drawing/2014/main" id="{59425587-F2C8-CAC6-0FF8-8DBAC06147ED}"/>
                </a:ext>
              </a:extLst>
            </p:cNvPr>
            <p:cNvSpPr txBox="1"/>
            <p:nvPr/>
          </p:nvSpPr>
          <p:spPr>
            <a:xfrm>
              <a:off x="11053764" y="14458951"/>
              <a:ext cx="60959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61162B8A-6F28-43D0-BA47-876786721457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+3%</a:t>
              </a:fld>
              <a:endParaRPr lang="it-IT" sz="1400" b="1"/>
            </a:p>
          </p:txBody>
        </p:sp>
        <p:sp>
          <p:nvSpPr>
            <p:cNvPr id="23" name="CasellaDiTesto 5">
              <a:extLst>
                <a:ext uri="{FF2B5EF4-FFF2-40B4-BE49-F238E27FC236}">
                  <a16:creationId xmlns:a16="http://schemas.microsoft.com/office/drawing/2014/main" id="{62DE8199-163B-7EEB-1C49-2D9F45226510}"/>
                </a:ext>
              </a:extLst>
            </p:cNvPr>
            <p:cNvSpPr txBox="1"/>
            <p:nvPr/>
          </p:nvSpPr>
          <p:spPr>
            <a:xfrm>
              <a:off x="11091864" y="15544801"/>
              <a:ext cx="619125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861AEC8B-4A19-4FA1-8741-424FF22E7A99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+0%</a:t>
              </a:fld>
              <a:endParaRPr lang="it-IT" sz="1400" b="1"/>
            </a:p>
          </p:txBody>
        </p:sp>
        <p:sp>
          <p:nvSpPr>
            <p:cNvPr id="24" name="CasellaDiTesto 6">
              <a:extLst>
                <a:ext uri="{FF2B5EF4-FFF2-40B4-BE49-F238E27FC236}">
                  <a16:creationId xmlns:a16="http://schemas.microsoft.com/office/drawing/2014/main" id="{E41355CE-DCFC-142A-7CEF-1D1B1BF072B5}"/>
                </a:ext>
              </a:extLst>
            </p:cNvPr>
            <p:cNvSpPr txBox="1"/>
            <p:nvPr/>
          </p:nvSpPr>
          <p:spPr>
            <a:xfrm>
              <a:off x="11091864" y="16573501"/>
              <a:ext cx="59054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D425B130-C7A3-4F18-88ED-74506BFED622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-2%</a:t>
              </a:fld>
              <a:endParaRPr lang="it-IT" sz="1400" b="1"/>
            </a:p>
          </p:txBody>
        </p:sp>
        <p:sp>
          <p:nvSpPr>
            <p:cNvPr id="25" name="CasellaDiTesto 7">
              <a:extLst>
                <a:ext uri="{FF2B5EF4-FFF2-40B4-BE49-F238E27FC236}">
                  <a16:creationId xmlns:a16="http://schemas.microsoft.com/office/drawing/2014/main" id="{4777BDFE-699B-034E-D753-BC45986B8110}"/>
                </a:ext>
              </a:extLst>
            </p:cNvPr>
            <p:cNvSpPr txBox="1"/>
            <p:nvPr/>
          </p:nvSpPr>
          <p:spPr>
            <a:xfrm>
              <a:off x="11063290" y="17687926"/>
              <a:ext cx="657224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fld id="{CC7982BE-E390-4497-96D9-8337F271ED43}" type="TxLink">
                <a:rPr lang="en-US" sz="1400" b="1" i="0" u="none" strike="noStrike">
                  <a:solidFill>
                    <a:srgbClr val="000000"/>
                  </a:solidFill>
                  <a:latin typeface="Aptos Narrow"/>
                </a:rPr>
                <a:pPr algn="r"/>
                <a:t>+1%</a:t>
              </a:fld>
              <a:endParaRPr lang="it-IT" sz="1400" b="1"/>
            </a:p>
          </p:txBody>
        </p:sp>
      </p:grpSp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FB93E0AD-C17D-66B1-9F2F-114584A142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773134"/>
              </p:ext>
            </p:extLst>
          </p:nvPr>
        </p:nvGraphicFramePr>
        <p:xfrm>
          <a:off x="6307350" y="-6005513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2F709E9B-8352-4757-9235-2E5C186D3F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30841"/>
              </p:ext>
            </p:extLst>
          </p:nvPr>
        </p:nvGraphicFramePr>
        <p:xfrm>
          <a:off x="249450" y="-5986462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211006491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11906" rIns="0" bIns="0" rtlCol="0">
        <a:spAutoFit/>
      </a:bodyPr>
      <a:lstStyle>
        <a:defPPr marL="11906" algn="l">
          <a:spcBef>
            <a:spcPts val="94"/>
          </a:spcBef>
          <a:defRPr sz="1688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54fe9e-51ac-40f6-8434-3fa50feb9f0b" xsi:nil="true"/>
    <lcf76f155ced4ddcb4097134ff3c332f xmlns="e73d7432-1d9c-42fc-aed2-20412a3a85a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8405E55E166943B366D105BCE37695" ma:contentTypeVersion="18" ma:contentTypeDescription="Creare un nuovo documento." ma:contentTypeScope="" ma:versionID="ff2f5486bdd03e93dc8a51db7843203d">
  <xsd:schema xmlns:xsd="http://www.w3.org/2001/XMLSchema" xmlns:xs="http://www.w3.org/2001/XMLSchema" xmlns:p="http://schemas.microsoft.com/office/2006/metadata/properties" xmlns:ns2="e73d7432-1d9c-42fc-aed2-20412a3a85ad" xmlns:ns3="e154fe9e-51ac-40f6-8434-3fa50feb9f0b" targetNamespace="http://schemas.microsoft.com/office/2006/metadata/properties" ma:root="true" ma:fieldsID="1d582c8bb41d211ad6c0bb5bc3145b43" ns2:_="" ns3:_="">
    <xsd:import namespace="e73d7432-1d9c-42fc-aed2-20412a3a85ad"/>
    <xsd:import namespace="e154fe9e-51ac-40f6-8434-3fa50feb9f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d7432-1d9c-42fc-aed2-20412a3a8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07d0782e-7886-4869-b138-e187e1587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4fe9e-51ac-40f6-8434-3fa50feb9f0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aba9f0-2969-40fb-8247-30b48796f316}" ma:internalName="TaxCatchAll" ma:showField="CatchAllData" ma:web="e154fe9e-51ac-40f6-8434-3fa50feb9f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5F4222-B0E6-4292-987B-926E8136F3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E6932A-A3F0-49CD-B77C-55D62DD49279}">
  <ds:schemaRefs>
    <ds:schemaRef ds:uri="http://schemas.microsoft.com/office/2006/metadata/properties"/>
    <ds:schemaRef ds:uri="http://schemas.microsoft.com/office/infopath/2007/PartnerControls"/>
    <ds:schemaRef ds:uri="e154fe9e-51ac-40f6-8434-3fa50feb9f0b"/>
    <ds:schemaRef ds:uri="e73d7432-1d9c-42fc-aed2-20412a3a85ad"/>
  </ds:schemaRefs>
</ds:datastoreItem>
</file>

<file path=customXml/itemProps3.xml><?xml version="1.0" encoding="utf-8"?>
<ds:datastoreItem xmlns:ds="http://schemas.openxmlformats.org/officeDocument/2006/customXml" ds:itemID="{5F68AD2D-7BFF-4355-B099-223F44B14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3d7432-1d9c-42fc-aed2-20412a3a85ad"/>
    <ds:schemaRef ds:uri="e154fe9e-51ac-40f6-8434-3fa50feb9f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998</Words>
  <Application>Microsoft Office PowerPoint</Application>
  <PresentationFormat>Widescreen</PresentationFormat>
  <Paragraphs>147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Aptos</vt:lpstr>
      <vt:lpstr>Aptos Narrow</vt:lpstr>
      <vt:lpstr>Arial</vt:lpstr>
      <vt:lpstr>Calibri</vt:lpstr>
      <vt:lpstr>Soho Gothic Pro</vt:lpstr>
      <vt:lpstr>Ubuntu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Maccagnan Paolo</dc:creator>
  <cp:lastModifiedBy>Giancarlo Cescatti</cp:lastModifiedBy>
  <cp:revision>4</cp:revision>
  <cp:lastPrinted>2025-02-17T08:31:07Z</cp:lastPrinted>
  <dcterms:created xsi:type="dcterms:W3CDTF">2025-02-10T12:58:28Z</dcterms:created>
  <dcterms:modified xsi:type="dcterms:W3CDTF">2025-02-18T12:19:16Z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0x010100268405E55E166943B366D105BCE37695</vt:lpwstr>
  </property>
</Properties>
</file>