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5627" r:id="rId5"/>
    <p:sldId id="5709" r:id="rId6"/>
    <p:sldId id="5604" r:id="rId7"/>
    <p:sldId id="5724" r:id="rId8"/>
    <p:sldId id="5637" r:id="rId9"/>
    <p:sldId id="5593" r:id="rId10"/>
    <p:sldId id="5744" r:id="rId11"/>
    <p:sldId id="5737" r:id="rId12"/>
    <p:sldId id="5595" r:id="rId13"/>
    <p:sldId id="5681" r:id="rId14"/>
    <p:sldId id="5631" r:id="rId15"/>
    <p:sldId id="5734" r:id="rId16"/>
    <p:sldId id="5622" r:id="rId17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3667C6-C4C1-425A-82C0-5821C0FA9475}" v="1" dt="2025-01-27T15:27:31.8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47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olo.maccagnan\OneDrive%20-%20trentinosviluppo.it\Hbenchmark\ATA%20Dolomiti\HB_tavolo%20comunicazione%20-%20Inverno%20-%20A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olo.maccagnan\OneDrive%20-%20trentinosviluppo.it\Hbenchmark\ATA%20Dolomiti\HB_tavolo%20comunicazione%20-%20Inverno%20-%20AP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olo.maccagnan\OneDrive%20-%20trentinosviluppo.it\Hbenchmark\ATA%20Dolomiti\HB_tavolo%20comunicazione%20-%20Inverno%20-%20AP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olo.maccagnan\OneDrive%20-%20trentinosviluppo.it\Hbenchmark\ATA%20Dolomiti\HB_tavolo%20comunicazione%20-%20Inverno%20-%20APT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olo.maccagnan\OneDrive%20-%20trentinosviluppo.it\Hbenchmark\ATA%20Dolomiti\HB_tavolo%20comunicazione%20-%20Inverno%20-%20APT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olo.maccagnan\OneDrive%20-%20trentinosviluppo.it\Hbenchmark\ATA%20Dolomiti\HB_tavolo%20comunicazione%20-%20Inverno%20-%20A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olo.maccagnan\OneDrive%20-%20trentinosviluppo.it\Hbenchmark\ATA%20Dolomiti\HB_tavolo%20comunicazione%20-%20Inverno%20-%20AP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olo.maccagnan\OneDrive%20-%20trentinosviluppo.it\Hbenchmark\ATA%20Dolomiti\HB_tavolo%20comunicazione%20-%20Inverno%20-%20A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olo.maccagnan\OneDrive%20-%20trentinosviluppo.it\Hbenchmark\ATA%20Dolomiti\HB_tavolo%20comunicazione%20-%20Inverno%20-%20AP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olo.maccagnan\OneDrive%20-%20trentinosviluppo.it\Hbenchmark\ATA%20Dolomiti\HB_tavolo%20comunicazione%20-%20Inverno%20-%20AP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olo.maccagnan\OneDrive%20-%20trentinosviluppo.it\Hbenchmark\ATA%20Dolomiti\HB_tavolo%20comunicazione%20-%20Inverno%20-%20APT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olo.maccagnan\OneDrive%20-%20trentinosviluppo.it\Hbenchmark\ATA%20Dolomiti\HB_tavolo%20comunicazione%20-%20Inverno%20-%20AP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olo.maccagnan\OneDrive%20-%20trentinosviluppo.it\Hbenchmark\ATA%20Dolomiti\HB_tavolo%20comunicazione%20-%20Inverno%20-%20AP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49104124798723"/>
          <c:y val="5.1945914168136403E-2"/>
          <c:w val="0.74578909369187207"/>
          <c:h val="0.80462460710929651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occupazione!$C$107</c:f>
              <c:strCache>
                <c:ptCount val="1"/>
                <c:pt idx="0">
                  <c:v>Consuntivo 23/24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02-4A4D-86CF-A855023721AD}"/>
              </c:ext>
            </c:extLst>
          </c:dPt>
          <c:dLbls>
            <c:dLbl>
              <c:idx val="0"/>
              <c:layout>
                <c:manualLayout>
                  <c:x val="1.942218836678064E-3"/>
                  <c:y val="-3.5273368606702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02-4A4D-86CF-A855023721AD}"/>
                </c:ext>
              </c:extLst>
            </c:dLbl>
            <c:dLbl>
              <c:idx val="1"/>
              <c:layout>
                <c:manualLayout>
                  <c:x val="3.8844376733564124E-3"/>
                  <c:y val="-3.5273368606701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02-4A4D-86CF-A855023721AD}"/>
                </c:ext>
              </c:extLst>
            </c:dLbl>
            <c:dLbl>
              <c:idx val="2"/>
              <c:layout>
                <c:manualLayout>
                  <c:x val="-1.9422188366782062E-3"/>
                  <c:y val="-3.5273368606701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02-4A4D-86CF-A855023721AD}"/>
                </c:ext>
              </c:extLst>
            </c:dLbl>
            <c:dLbl>
              <c:idx val="3"/>
              <c:layout>
                <c:manualLayout>
                  <c:x val="3.1075501386851299E-2"/>
                  <c:y val="-2.58671369782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02-4A4D-86CF-A855023721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occupazione!$A$108:$A$111</c:f>
              <c:strCache>
                <c:ptCount val="4"/>
                <c:pt idx="0">
                  <c:v>Trentino montagna</c:v>
                </c:pt>
                <c:pt idx="1">
                  <c:v>Fassa</c:v>
                </c:pt>
                <c:pt idx="2">
                  <c:v>Fiemme</c:v>
                </c:pt>
                <c:pt idx="3">
                  <c:v>Smart</c:v>
                </c:pt>
              </c:strCache>
            </c:strRef>
          </c:cat>
          <c:val>
            <c:numRef>
              <c:f>occupazione!$C$108:$C$111</c:f>
              <c:numCache>
                <c:formatCode>0.0%</c:formatCode>
                <c:ptCount val="4"/>
                <c:pt idx="0">
                  <c:v>0.73099999999999998</c:v>
                </c:pt>
                <c:pt idx="1">
                  <c:v>0.78400000000000003</c:v>
                </c:pt>
                <c:pt idx="2">
                  <c:v>0.66900000000000004</c:v>
                </c:pt>
                <c:pt idx="3">
                  <c:v>0.61099999999999999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02-4A4D-86CF-A855023721AD}"/>
            </c:ext>
          </c:extLst>
        </c:ser>
        <c:ser>
          <c:idx val="0"/>
          <c:order val="1"/>
          <c:tx>
            <c:strRef>
              <c:f>occupazione!$B$107</c:f>
              <c:strCache>
                <c:ptCount val="1"/>
                <c:pt idx="0">
                  <c:v>27/01/2025</c:v>
                </c:pt>
              </c:strCache>
            </c:strRef>
          </c:tx>
          <c:spPr>
            <a:solidFill>
              <a:srgbClr val="D5D300"/>
            </a:solidFill>
            <a:ln w="28575">
              <a:noFill/>
              <a:prstDash val="sysDash"/>
            </a:ln>
            <a:effectLst/>
          </c:spPr>
          <c:invertIfNegative val="0"/>
          <c:dLbls>
            <c:dLbl>
              <c:idx val="0"/>
              <c:layout>
                <c:manualLayout>
                  <c:x val="-7.96309723038064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F02-4A4D-86CF-A855023721AD}"/>
                </c:ext>
              </c:extLst>
            </c:dLbl>
            <c:dLbl>
              <c:idx val="1"/>
              <c:layout>
                <c:manualLayout>
                  <c:x val="-8.1573191140484738E-2"/>
                  <c:y val="2.35155790711337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02-4A4D-86CF-A855023721AD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F02-4A4D-86CF-A855023721AD}"/>
                </c:ext>
              </c:extLst>
            </c:dLbl>
            <c:dLbl>
              <c:idx val="3"/>
              <c:layout>
                <c:manualLayout>
                  <c:x val="-1.7479969530103858E-2"/>
                  <c:y val="-2.155569846860527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F02-4A4D-86CF-A855023721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sng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occupazione!$A$108:$A$111</c:f>
              <c:strCache>
                <c:ptCount val="4"/>
                <c:pt idx="0">
                  <c:v>Trentino montagna</c:v>
                </c:pt>
                <c:pt idx="1">
                  <c:v>Fassa</c:v>
                </c:pt>
                <c:pt idx="2">
                  <c:v>Fiemme</c:v>
                </c:pt>
                <c:pt idx="3">
                  <c:v>Smart</c:v>
                </c:pt>
              </c:strCache>
            </c:strRef>
          </c:cat>
          <c:val>
            <c:numRef>
              <c:f>occupazione!$B$108:$B$111</c:f>
              <c:numCache>
                <c:formatCode>0.0%</c:formatCode>
                <c:ptCount val="4"/>
                <c:pt idx="0">
                  <c:v>0.65900000000000003</c:v>
                </c:pt>
                <c:pt idx="1">
                  <c:v>0.68299999999999994</c:v>
                </c:pt>
                <c:pt idx="2">
                  <c:v>0.57700000000000007</c:v>
                </c:pt>
                <c:pt idx="3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F02-4A4D-86CF-A855023721AD}"/>
            </c:ext>
          </c:extLst>
        </c:ser>
        <c:ser>
          <c:idx val="1"/>
          <c:order val="2"/>
          <c:tx>
            <c:strRef>
              <c:f>occupazione!$D$107</c:f>
              <c:strCache>
                <c:ptCount val="1"/>
                <c:pt idx="0">
                  <c:v>27/01/2024</c:v>
                </c:pt>
              </c:strCache>
            </c:strRef>
          </c:tx>
          <c:spPr>
            <a:noFill/>
            <a:ln w="19050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dLbls>
            <c:dLbl>
              <c:idx val="0"/>
              <c:layout>
                <c:manualLayout>
                  <c:x val="-6.739499363273305E-3"/>
                  <c:y val="7.05467372134030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F02-4A4D-86CF-A855023721AD}"/>
                </c:ext>
              </c:extLst>
            </c:dLbl>
            <c:dLbl>
              <c:idx val="1"/>
              <c:layout>
                <c:manualLayout>
                  <c:x val="-2.8550616899169633E-3"/>
                  <c:y val="9.40623162845385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F02-4A4D-86CF-A855023721AD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F02-4A4D-86CF-A855023721AD}"/>
                </c:ext>
              </c:extLst>
            </c:dLbl>
            <c:dLbl>
              <c:idx val="3"/>
              <c:layout>
                <c:manualLayout>
                  <c:x val="-8.8312690503758035E-2"/>
                  <c:y val="-4.70311581422694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F02-4A4D-86CF-A855023721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occupazione!$A$108:$A$111</c:f>
              <c:strCache>
                <c:ptCount val="4"/>
                <c:pt idx="0">
                  <c:v>Trentino montagna</c:v>
                </c:pt>
                <c:pt idx="1">
                  <c:v>Fassa</c:v>
                </c:pt>
                <c:pt idx="2">
                  <c:v>Fiemme</c:v>
                </c:pt>
                <c:pt idx="3">
                  <c:v>Smart</c:v>
                </c:pt>
              </c:strCache>
            </c:strRef>
          </c:cat>
          <c:val>
            <c:numRef>
              <c:f>occupazione!$D$108:$D$111</c:f>
              <c:numCache>
                <c:formatCode>0.0%</c:formatCode>
                <c:ptCount val="4"/>
                <c:pt idx="0">
                  <c:v>0.66700000000000004</c:v>
                </c:pt>
                <c:pt idx="1">
                  <c:v>0.71099999999999997</c:v>
                </c:pt>
                <c:pt idx="2">
                  <c:v>0.626</c:v>
                </c:pt>
                <c:pt idx="3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F02-4A4D-86CF-A85502372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644692191"/>
        <c:axId val="644708031"/>
      </c:barChart>
      <c:catAx>
        <c:axId val="644692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4708031"/>
        <c:crosses val="autoZero"/>
        <c:auto val="1"/>
        <c:lblAlgn val="ctr"/>
        <c:lblOffset val="100"/>
        <c:noMultiLvlLbl val="0"/>
      </c:catAx>
      <c:valAx>
        <c:axId val="644708031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4692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ADR | </a:t>
            </a:r>
            <a:r>
              <a:rPr lang="it-IT" b="1"/>
              <a:t>Trentino montagna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adr!$B$1</c:f>
              <c:strCache>
                <c:ptCount val="1"/>
                <c:pt idx="0">
                  <c:v>27/01/2025</c:v>
                </c:pt>
              </c:strCache>
            </c:strRef>
          </c:tx>
          <c:spPr>
            <a:solidFill>
              <a:srgbClr val="83B81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sng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adr!$A$2:$A$19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adr!$B$2:$B$19</c:f>
              <c:numCache>
                <c:formatCode>_-"€"\ * #,##0_-;\-"€"\ * #,##0_-;_-"€"\ * "-"??_-;_-@_-</c:formatCode>
                <c:ptCount val="18"/>
                <c:pt idx="0">
                  <c:v>148.1</c:v>
                </c:pt>
                <c:pt idx="1">
                  <c:v>142.19999999999999</c:v>
                </c:pt>
                <c:pt idx="2">
                  <c:v>176.4</c:v>
                </c:pt>
                <c:pt idx="3">
                  <c:v>281</c:v>
                </c:pt>
                <c:pt idx="4">
                  <c:v>304.8</c:v>
                </c:pt>
                <c:pt idx="5">
                  <c:v>176.1</c:v>
                </c:pt>
                <c:pt idx="6">
                  <c:v>162.69999999999999</c:v>
                </c:pt>
                <c:pt idx="7">
                  <c:v>174.4</c:v>
                </c:pt>
                <c:pt idx="8">
                  <c:v>183</c:v>
                </c:pt>
                <c:pt idx="9">
                  <c:v>193.9</c:v>
                </c:pt>
                <c:pt idx="10">
                  <c:v>201.6</c:v>
                </c:pt>
                <c:pt idx="11">
                  <c:v>215.6</c:v>
                </c:pt>
                <c:pt idx="12">
                  <c:v>216.9</c:v>
                </c:pt>
                <c:pt idx="13">
                  <c:v>207.3</c:v>
                </c:pt>
                <c:pt idx="14">
                  <c:v>162.19999999999999</c:v>
                </c:pt>
                <c:pt idx="15">
                  <c:v>151.4</c:v>
                </c:pt>
                <c:pt idx="16">
                  <c:v>144.6</c:v>
                </c:pt>
                <c:pt idx="17">
                  <c:v>145.69999999999999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83-49E5-8063-D50EB8333499}"/>
            </c:ext>
          </c:extLst>
        </c:ser>
        <c:ser>
          <c:idx val="1"/>
          <c:order val="1"/>
          <c:tx>
            <c:strRef>
              <c:f>adr!$D$1</c:f>
              <c:strCache>
                <c:ptCount val="1"/>
                <c:pt idx="0">
                  <c:v>27/01/2024</c:v>
                </c:pt>
              </c:strCache>
            </c:strRef>
          </c:tx>
          <c:spPr>
            <a:noFill/>
            <a:ln w="28575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cat>
            <c:strRef>
              <c:f>adr!$A$2:$A$19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adr!$D$2:$D$19</c:f>
              <c:numCache>
                <c:formatCode>_-"€"\ * #,##0_-;\-"€"\ * #,##0_-;_-"€"\ * "-"??_-;_-@_-</c:formatCode>
                <c:ptCount val="18"/>
                <c:pt idx="0">
                  <c:v>171.9</c:v>
                </c:pt>
                <c:pt idx="1">
                  <c:v>129.9</c:v>
                </c:pt>
                <c:pt idx="2">
                  <c:v>184.5</c:v>
                </c:pt>
                <c:pt idx="3">
                  <c:v>288.2</c:v>
                </c:pt>
                <c:pt idx="4">
                  <c:v>271.10000000000002</c:v>
                </c:pt>
                <c:pt idx="5">
                  <c:v>155.19999999999999</c:v>
                </c:pt>
                <c:pt idx="6">
                  <c:v>154.9</c:v>
                </c:pt>
                <c:pt idx="7">
                  <c:v>163.80000000000001</c:v>
                </c:pt>
                <c:pt idx="8">
                  <c:v>165.7</c:v>
                </c:pt>
                <c:pt idx="9">
                  <c:v>185.7</c:v>
                </c:pt>
                <c:pt idx="10">
                  <c:v>202.6</c:v>
                </c:pt>
                <c:pt idx="11">
                  <c:v>181</c:v>
                </c:pt>
                <c:pt idx="12">
                  <c:v>168.5</c:v>
                </c:pt>
                <c:pt idx="13">
                  <c:v>149.6</c:v>
                </c:pt>
                <c:pt idx="14">
                  <c:v>136.19999999999999</c:v>
                </c:pt>
                <c:pt idx="15">
                  <c:v>121.1</c:v>
                </c:pt>
                <c:pt idx="16">
                  <c:v>125.3</c:v>
                </c:pt>
                <c:pt idx="17">
                  <c:v>136.4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83-49E5-8063-D50EB8333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  <c:max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€&quot;\ * #,##0_-;\-&quot;€&quot;\ * #,##0_-;_-&quot;€&quot;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ADR | </a:t>
            </a:r>
            <a:r>
              <a:rPr lang="it-IT" b="1"/>
              <a:t>Fiemme</a:t>
            </a:r>
          </a:p>
        </c:rich>
      </c:tx>
      <c:layout>
        <c:manualLayout>
          <c:xMode val="edge"/>
          <c:yMode val="edge"/>
          <c:x val="0.44970329212549659"/>
          <c:y val="1.9559902200488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adr!$B$1</c:f>
              <c:strCache>
                <c:ptCount val="1"/>
                <c:pt idx="0">
                  <c:v>27/01/2025</c:v>
                </c:pt>
              </c:strCache>
            </c:strRef>
          </c:tx>
          <c:spPr>
            <a:solidFill>
              <a:srgbClr val="83B81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sng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adr!$A$2:$A$19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adr!$H$2:$H$19</c:f>
              <c:numCache>
                <c:formatCode>_-"€"\ * #,##0_-;\-"€"\ * #,##0_-;_-"€"\ * "-"??_-;_-@_-</c:formatCode>
                <c:ptCount val="18"/>
                <c:pt idx="0">
                  <c:v>100.5</c:v>
                </c:pt>
                <c:pt idx="1">
                  <c:v>93.6</c:v>
                </c:pt>
                <c:pt idx="2">
                  <c:v>124.8</c:v>
                </c:pt>
                <c:pt idx="3">
                  <c:v>215.3</c:v>
                </c:pt>
                <c:pt idx="4">
                  <c:v>227.2</c:v>
                </c:pt>
                <c:pt idx="5">
                  <c:v>131.6</c:v>
                </c:pt>
                <c:pt idx="6">
                  <c:v>124.7</c:v>
                </c:pt>
                <c:pt idx="7">
                  <c:v>164.1</c:v>
                </c:pt>
                <c:pt idx="8">
                  <c:v>138.30000000000001</c:v>
                </c:pt>
                <c:pt idx="9">
                  <c:v>149</c:v>
                </c:pt>
                <c:pt idx="10">
                  <c:v>164.5</c:v>
                </c:pt>
                <c:pt idx="11">
                  <c:v>164.3</c:v>
                </c:pt>
                <c:pt idx="12">
                  <c:v>166.1</c:v>
                </c:pt>
                <c:pt idx="13">
                  <c:v>161.19999999999999</c:v>
                </c:pt>
                <c:pt idx="14">
                  <c:v>120.4</c:v>
                </c:pt>
                <c:pt idx="15">
                  <c:v>103.7</c:v>
                </c:pt>
                <c:pt idx="16">
                  <c:v>87</c:v>
                </c:pt>
                <c:pt idx="17">
                  <c:v>97.9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26-4DC6-B760-57BC7877D46E}"/>
            </c:ext>
          </c:extLst>
        </c:ser>
        <c:ser>
          <c:idx val="1"/>
          <c:order val="1"/>
          <c:tx>
            <c:strRef>
              <c:f>adr!$D$1</c:f>
              <c:strCache>
                <c:ptCount val="1"/>
                <c:pt idx="0">
                  <c:v>27/01/2024</c:v>
                </c:pt>
              </c:strCache>
            </c:strRef>
          </c:tx>
          <c:spPr>
            <a:noFill/>
            <a:ln w="28575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cat>
            <c:strRef>
              <c:f>adr!$A$2:$A$19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adr!$J$2:$J$19</c:f>
              <c:numCache>
                <c:formatCode>_-"€"\ * #,##0_-;\-"€"\ * #,##0_-;_-"€"\ * "-"??_-;_-@_-</c:formatCode>
                <c:ptCount val="18"/>
                <c:pt idx="0">
                  <c:v>129.5</c:v>
                </c:pt>
                <c:pt idx="1">
                  <c:v>94.6</c:v>
                </c:pt>
                <c:pt idx="2">
                  <c:v>130.30000000000001</c:v>
                </c:pt>
                <c:pt idx="3">
                  <c:v>222.7</c:v>
                </c:pt>
                <c:pt idx="4">
                  <c:v>205.7</c:v>
                </c:pt>
                <c:pt idx="5">
                  <c:v>118</c:v>
                </c:pt>
                <c:pt idx="6">
                  <c:v>117.8</c:v>
                </c:pt>
                <c:pt idx="7">
                  <c:v>148.80000000000001</c:v>
                </c:pt>
                <c:pt idx="8">
                  <c:v>132.80000000000001</c:v>
                </c:pt>
                <c:pt idx="9">
                  <c:v>145.6</c:v>
                </c:pt>
                <c:pt idx="10">
                  <c:v>165.1</c:v>
                </c:pt>
                <c:pt idx="11">
                  <c:v>132.80000000000001</c:v>
                </c:pt>
                <c:pt idx="12">
                  <c:v>125.1</c:v>
                </c:pt>
                <c:pt idx="13">
                  <c:v>90.3</c:v>
                </c:pt>
                <c:pt idx="14">
                  <c:v>89.9</c:v>
                </c:pt>
                <c:pt idx="15">
                  <c:v>79.099999999999994</c:v>
                </c:pt>
                <c:pt idx="16">
                  <c:v>86.8</c:v>
                </c:pt>
                <c:pt idx="17">
                  <c:v>72.900000000000006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26-4DC6-B760-57BC7877D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  <c:max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€&quot;\ * #,##0_-;\-&quot;€&quot;\ * #,##0_-;_-&quot;€&quot;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Revpar | </a:t>
            </a:r>
            <a:r>
              <a:rPr lang="it-IT" b="1"/>
              <a:t>Trentino montagna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revpar!$B$1</c:f>
              <c:strCache>
                <c:ptCount val="1"/>
                <c:pt idx="0">
                  <c:v>27/01/2025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sng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revpar!$A$2:$A$19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revpar!$B$2:$B$19</c:f>
              <c:numCache>
                <c:formatCode>_-"€"\ * #,##0_-;\-"€"\ * #,##0_-;_-"€"\ * "-"??_-;_-@_-</c:formatCode>
                <c:ptCount val="18"/>
                <c:pt idx="0">
                  <c:v>64</c:v>
                </c:pt>
                <c:pt idx="1">
                  <c:v>81</c:v>
                </c:pt>
                <c:pt idx="2">
                  <c:v>103.5</c:v>
                </c:pt>
                <c:pt idx="3">
                  <c:v>217.6</c:v>
                </c:pt>
                <c:pt idx="4">
                  <c:v>269.7</c:v>
                </c:pt>
                <c:pt idx="5">
                  <c:v>123.4</c:v>
                </c:pt>
                <c:pt idx="6">
                  <c:v>117.5</c:v>
                </c:pt>
                <c:pt idx="7">
                  <c:v>131.9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89-4B44-B682-A4D937C8C141}"/>
            </c:ext>
          </c:extLst>
        </c:ser>
        <c:ser>
          <c:idx val="1"/>
          <c:order val="1"/>
          <c:tx>
            <c:strRef>
              <c:f>revpar!$D$1</c:f>
              <c:strCache>
                <c:ptCount val="1"/>
                <c:pt idx="0">
                  <c:v>27/01/2024</c:v>
                </c:pt>
              </c:strCache>
            </c:strRef>
          </c:tx>
          <c:spPr>
            <a:noFill/>
            <a:ln w="28575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cat>
            <c:strRef>
              <c:f>revpar!$A$2:$A$19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revpar!$D$2:$D$19</c:f>
              <c:numCache>
                <c:formatCode>_-"€"\ * #,##0_-;\-"€"\ * #,##0_-;_-"€"\ * "-"??_-;_-@_-</c:formatCode>
                <c:ptCount val="18"/>
                <c:pt idx="0">
                  <c:v>118</c:v>
                </c:pt>
                <c:pt idx="1">
                  <c:v>76.8</c:v>
                </c:pt>
                <c:pt idx="2">
                  <c:v>96.9</c:v>
                </c:pt>
                <c:pt idx="3">
                  <c:v>235</c:v>
                </c:pt>
                <c:pt idx="4">
                  <c:v>218</c:v>
                </c:pt>
                <c:pt idx="5">
                  <c:v>112.1</c:v>
                </c:pt>
                <c:pt idx="6">
                  <c:v>119.6</c:v>
                </c:pt>
                <c:pt idx="7">
                  <c:v>132.80000000000001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289-4B44-B682-A4D937C8C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€&quot;\ * #,##0_-;\-&quot;€&quot;\ * #,##0_-;_-&quot;€&quot;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Revpar | </a:t>
            </a:r>
            <a:r>
              <a:rPr lang="it-IT" b="1"/>
              <a:t>Fiemme</a:t>
            </a:r>
          </a:p>
        </c:rich>
      </c:tx>
      <c:layout>
        <c:manualLayout>
          <c:xMode val="edge"/>
          <c:yMode val="edge"/>
          <c:x val="0.44970329212549659"/>
          <c:y val="1.9559902200488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revpar!$B$1</c:f>
              <c:strCache>
                <c:ptCount val="1"/>
                <c:pt idx="0">
                  <c:v>27/01/2025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sng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revpar!$A$2:$A$19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revpar!$H$2:$H$19</c:f>
              <c:numCache>
                <c:formatCode>_-"€"\ * #,##0_-;\-"€"\ * #,##0_-;_-"€"\ * "-"??_-;_-@_-</c:formatCode>
                <c:ptCount val="18"/>
                <c:pt idx="0">
                  <c:v>38.200000000000003</c:v>
                </c:pt>
                <c:pt idx="1">
                  <c:v>47.2</c:v>
                </c:pt>
                <c:pt idx="2">
                  <c:v>64.7</c:v>
                </c:pt>
                <c:pt idx="3">
                  <c:v>153.4</c:v>
                </c:pt>
                <c:pt idx="4">
                  <c:v>193.5</c:v>
                </c:pt>
                <c:pt idx="5">
                  <c:v>77.5</c:v>
                </c:pt>
                <c:pt idx="6">
                  <c:v>80.900000000000006</c:v>
                </c:pt>
                <c:pt idx="7">
                  <c:v>111.9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917-4446-8DAE-79DF8AD604E7}"/>
            </c:ext>
          </c:extLst>
        </c:ser>
        <c:ser>
          <c:idx val="1"/>
          <c:order val="1"/>
          <c:tx>
            <c:strRef>
              <c:f>revpar!$D$1</c:f>
              <c:strCache>
                <c:ptCount val="1"/>
                <c:pt idx="0">
                  <c:v>27/01/2024</c:v>
                </c:pt>
              </c:strCache>
            </c:strRef>
          </c:tx>
          <c:spPr>
            <a:noFill/>
            <a:ln w="28575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cat>
            <c:strRef>
              <c:f>revpar!$A$2:$A$19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revpar!$J$2:$J$19</c:f>
              <c:numCache>
                <c:formatCode>_-"€"\ * #,##0_-;\-"€"\ * #,##0_-;_-"€"\ * "-"??_-;_-@_-</c:formatCode>
                <c:ptCount val="18"/>
                <c:pt idx="0">
                  <c:v>79.599999999999994</c:v>
                </c:pt>
                <c:pt idx="1">
                  <c:v>52.2</c:v>
                </c:pt>
                <c:pt idx="2">
                  <c:v>61.3</c:v>
                </c:pt>
                <c:pt idx="3">
                  <c:v>168.4</c:v>
                </c:pt>
                <c:pt idx="4">
                  <c:v>164.3</c:v>
                </c:pt>
                <c:pt idx="5">
                  <c:v>74.3</c:v>
                </c:pt>
                <c:pt idx="6">
                  <c:v>83.4</c:v>
                </c:pt>
                <c:pt idx="7">
                  <c:v>108.7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917-4446-8DAE-79DF8AD60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€&quot;\ * #,##0_-;\-&quot;€&quot;\ * #,##0_-;_-&quot;€&quot;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Occupazione | </a:t>
            </a:r>
            <a:r>
              <a:rPr lang="it-IT" b="1"/>
              <a:t>Fiemme</a:t>
            </a:r>
          </a:p>
        </c:rich>
      </c:tx>
      <c:layout>
        <c:manualLayout>
          <c:xMode val="edge"/>
          <c:yMode val="edge"/>
          <c:x val="0.44970329212549659"/>
          <c:y val="1.9559902200488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occupazione!$B$1</c:f>
              <c:strCache>
                <c:ptCount val="1"/>
                <c:pt idx="0">
                  <c:v>27/01/2025</c:v>
                </c:pt>
              </c:strCache>
            </c:strRef>
          </c:tx>
          <c:spPr>
            <a:solidFill>
              <a:srgbClr val="D5D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sng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occupazione!$A$2:$A$19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occupazione!$H$2:$H$19</c:f>
              <c:numCache>
                <c:formatCode>0%</c:formatCode>
                <c:ptCount val="18"/>
                <c:pt idx="0">
                  <c:v>0.38100000000000001</c:v>
                </c:pt>
                <c:pt idx="1">
                  <c:v>0.504</c:v>
                </c:pt>
                <c:pt idx="2">
                  <c:v>0.51900000000000002</c:v>
                </c:pt>
                <c:pt idx="3">
                  <c:v>0.71299999999999997</c:v>
                </c:pt>
                <c:pt idx="4">
                  <c:v>0.85199999999999998</c:v>
                </c:pt>
                <c:pt idx="5">
                  <c:v>0.58899999999999997</c:v>
                </c:pt>
                <c:pt idx="6">
                  <c:v>0.64900000000000002</c:v>
                </c:pt>
                <c:pt idx="7">
                  <c:v>0.68200000000000005</c:v>
                </c:pt>
                <c:pt idx="8">
                  <c:v>0.65400000000000003</c:v>
                </c:pt>
                <c:pt idx="9">
                  <c:v>0.60699999999999998</c:v>
                </c:pt>
                <c:pt idx="10">
                  <c:v>0.58399999999999996</c:v>
                </c:pt>
                <c:pt idx="11">
                  <c:v>0.66299999999999992</c:v>
                </c:pt>
                <c:pt idx="12">
                  <c:v>0.51800000000000002</c:v>
                </c:pt>
                <c:pt idx="13">
                  <c:v>0.42499999999999999</c:v>
                </c:pt>
                <c:pt idx="14">
                  <c:v>0.47700000000000004</c:v>
                </c:pt>
                <c:pt idx="15">
                  <c:v>0.44900000000000001</c:v>
                </c:pt>
                <c:pt idx="16">
                  <c:v>0.35299999999999998</c:v>
                </c:pt>
                <c:pt idx="17">
                  <c:v>0.11599999999999999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628-41AE-8AEA-0BB04AAB8BB1}"/>
            </c:ext>
          </c:extLst>
        </c:ser>
        <c:ser>
          <c:idx val="1"/>
          <c:order val="1"/>
          <c:tx>
            <c:strRef>
              <c:f>occupazione!$D$1</c:f>
              <c:strCache>
                <c:ptCount val="1"/>
                <c:pt idx="0">
                  <c:v>27/01/2024</c:v>
                </c:pt>
              </c:strCache>
            </c:strRef>
          </c:tx>
          <c:spPr>
            <a:noFill/>
            <a:ln w="28575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cat>
            <c:strRef>
              <c:f>occupazione!$A$2:$A$19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occupazione!$J$2:$J$19</c:f>
              <c:numCache>
                <c:formatCode>0%</c:formatCode>
                <c:ptCount val="18"/>
                <c:pt idx="0">
                  <c:v>0.61399999999999999</c:v>
                </c:pt>
                <c:pt idx="1">
                  <c:v>0.55200000000000005</c:v>
                </c:pt>
                <c:pt idx="2">
                  <c:v>0.47100000000000003</c:v>
                </c:pt>
                <c:pt idx="3">
                  <c:v>0.75599999999999989</c:v>
                </c:pt>
                <c:pt idx="4">
                  <c:v>0.79900000000000004</c:v>
                </c:pt>
                <c:pt idx="5">
                  <c:v>0.63</c:v>
                </c:pt>
                <c:pt idx="6">
                  <c:v>0.70799999999999996</c:v>
                </c:pt>
                <c:pt idx="7">
                  <c:v>0.73</c:v>
                </c:pt>
                <c:pt idx="8">
                  <c:v>0.65799999999999992</c:v>
                </c:pt>
                <c:pt idx="9">
                  <c:v>0.64700000000000002</c:v>
                </c:pt>
                <c:pt idx="10">
                  <c:v>0.72900000000000009</c:v>
                </c:pt>
                <c:pt idx="11">
                  <c:v>0.69799999999999995</c:v>
                </c:pt>
                <c:pt idx="12">
                  <c:v>0.56700000000000006</c:v>
                </c:pt>
                <c:pt idx="13">
                  <c:v>0.51200000000000001</c:v>
                </c:pt>
                <c:pt idx="14">
                  <c:v>0.45799999999999996</c:v>
                </c:pt>
                <c:pt idx="15">
                  <c:v>0.51</c:v>
                </c:pt>
                <c:pt idx="16">
                  <c:v>0.44799999999999995</c:v>
                </c:pt>
                <c:pt idx="17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628-41AE-8AEA-0BB04AAB8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Occupazione | </a:t>
            </a:r>
            <a:r>
              <a:rPr lang="it-IT" b="1"/>
              <a:t>Trentino montagna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occupazione!$B$1</c:f>
              <c:strCache>
                <c:ptCount val="1"/>
                <c:pt idx="0">
                  <c:v>27/01/2025</c:v>
                </c:pt>
              </c:strCache>
            </c:strRef>
          </c:tx>
          <c:spPr>
            <a:solidFill>
              <a:srgbClr val="D5D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sng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occupazione!$A$2:$A$19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occupazione!$B$2:$B$19</c:f>
              <c:numCache>
                <c:formatCode>0%</c:formatCode>
                <c:ptCount val="18"/>
                <c:pt idx="0">
                  <c:v>0.43200000000000005</c:v>
                </c:pt>
                <c:pt idx="1">
                  <c:v>0.56999999999999995</c:v>
                </c:pt>
                <c:pt idx="2">
                  <c:v>0.58700000000000008</c:v>
                </c:pt>
                <c:pt idx="3">
                  <c:v>0.77400000000000002</c:v>
                </c:pt>
                <c:pt idx="4">
                  <c:v>0.88500000000000001</c:v>
                </c:pt>
                <c:pt idx="5">
                  <c:v>0.70099999999999996</c:v>
                </c:pt>
                <c:pt idx="6">
                  <c:v>0.72199999999999998</c:v>
                </c:pt>
                <c:pt idx="7">
                  <c:v>0.75700000000000001</c:v>
                </c:pt>
                <c:pt idx="8">
                  <c:v>0.754</c:v>
                </c:pt>
                <c:pt idx="9">
                  <c:v>0.71900000000000008</c:v>
                </c:pt>
                <c:pt idx="10">
                  <c:v>0.70299999999999996</c:v>
                </c:pt>
                <c:pt idx="11">
                  <c:v>0.747</c:v>
                </c:pt>
                <c:pt idx="12">
                  <c:v>0.66</c:v>
                </c:pt>
                <c:pt idx="13">
                  <c:v>0.53799999999999992</c:v>
                </c:pt>
                <c:pt idx="14">
                  <c:v>0.51900000000000002</c:v>
                </c:pt>
                <c:pt idx="15">
                  <c:v>0.46399999999999997</c:v>
                </c:pt>
                <c:pt idx="16">
                  <c:v>0.33299999999999996</c:v>
                </c:pt>
                <c:pt idx="17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54-4AA4-B451-332EDDBD1404}"/>
            </c:ext>
          </c:extLst>
        </c:ser>
        <c:ser>
          <c:idx val="1"/>
          <c:order val="1"/>
          <c:tx>
            <c:strRef>
              <c:f>occupazione!$D$1</c:f>
              <c:strCache>
                <c:ptCount val="1"/>
                <c:pt idx="0">
                  <c:v>27/01/2024</c:v>
                </c:pt>
              </c:strCache>
            </c:strRef>
          </c:tx>
          <c:spPr>
            <a:noFill/>
            <a:ln w="28575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cat>
            <c:strRef>
              <c:f>occupazione!$A$2:$A$19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occupazione!$D$2:$D$19</c:f>
              <c:numCache>
                <c:formatCode>0%</c:formatCode>
                <c:ptCount val="18"/>
                <c:pt idx="0">
                  <c:v>0.68700000000000006</c:v>
                </c:pt>
                <c:pt idx="1">
                  <c:v>0.59200000000000008</c:v>
                </c:pt>
                <c:pt idx="2">
                  <c:v>0.52500000000000002</c:v>
                </c:pt>
                <c:pt idx="3">
                  <c:v>0.81499999999999995</c:v>
                </c:pt>
                <c:pt idx="4">
                  <c:v>0.80400000000000005</c:v>
                </c:pt>
                <c:pt idx="5">
                  <c:v>0.72299999999999998</c:v>
                </c:pt>
                <c:pt idx="6">
                  <c:v>0.77200000000000002</c:v>
                </c:pt>
                <c:pt idx="7">
                  <c:v>0.81099999999999994</c:v>
                </c:pt>
                <c:pt idx="8">
                  <c:v>0.76400000000000001</c:v>
                </c:pt>
                <c:pt idx="9">
                  <c:v>0.70799999999999996</c:v>
                </c:pt>
                <c:pt idx="10">
                  <c:v>0.754</c:v>
                </c:pt>
                <c:pt idx="11">
                  <c:v>0.71900000000000008</c:v>
                </c:pt>
                <c:pt idx="12">
                  <c:v>0.60899999999999999</c:v>
                </c:pt>
                <c:pt idx="13">
                  <c:v>0.54700000000000004</c:v>
                </c:pt>
                <c:pt idx="14">
                  <c:v>0.45799999999999996</c:v>
                </c:pt>
                <c:pt idx="15">
                  <c:v>0.42100000000000004</c:v>
                </c:pt>
                <c:pt idx="16">
                  <c:v>0.34899999999999998</c:v>
                </c:pt>
                <c:pt idx="17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B54-4AA4-B451-332EDDBD1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Camere vendute | </a:t>
            </a:r>
            <a:r>
              <a:rPr lang="it-IT" b="1"/>
              <a:t>Fiemme</a:t>
            </a:r>
          </a:p>
        </c:rich>
      </c:tx>
      <c:layout>
        <c:manualLayout>
          <c:xMode val="edge"/>
          <c:yMode val="edge"/>
          <c:x val="0.39411414141414142"/>
          <c:y val="1.95598290598290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'camere vendute'!$B$1</c:f>
              <c:strCache>
                <c:ptCount val="1"/>
                <c:pt idx="0">
                  <c:v>27/01/2025</c:v>
                </c:pt>
              </c:strCache>
            </c:strRef>
          </c:tx>
          <c:spPr>
            <a:solidFill>
              <a:srgbClr val="0092D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sng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'camere vendute'!$A$2:$A$19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'camere vendute'!$H$2:$H$19</c:f>
              <c:numCache>
                <c:formatCode>_-* #,##0_-;\-* #,##0_-;_-* "-"??_-;_-@_-</c:formatCode>
                <c:ptCount val="18"/>
                <c:pt idx="0">
                  <c:v>1993</c:v>
                </c:pt>
                <c:pt idx="1">
                  <c:v>3249</c:v>
                </c:pt>
                <c:pt idx="2">
                  <c:v>3549</c:v>
                </c:pt>
                <c:pt idx="3">
                  <c:v>5930</c:v>
                </c:pt>
                <c:pt idx="4">
                  <c:v>7075</c:v>
                </c:pt>
                <c:pt idx="5">
                  <c:v>4427</c:v>
                </c:pt>
                <c:pt idx="6">
                  <c:v>4933</c:v>
                </c:pt>
                <c:pt idx="7">
                  <c:v>5185</c:v>
                </c:pt>
                <c:pt idx="8">
                  <c:v>4784</c:v>
                </c:pt>
                <c:pt idx="9">
                  <c:v>4373</c:v>
                </c:pt>
                <c:pt idx="10">
                  <c:v>3936</c:v>
                </c:pt>
                <c:pt idx="11">
                  <c:v>4448</c:v>
                </c:pt>
                <c:pt idx="12">
                  <c:v>3328</c:v>
                </c:pt>
                <c:pt idx="13">
                  <c:v>2886</c:v>
                </c:pt>
                <c:pt idx="14">
                  <c:v>3007</c:v>
                </c:pt>
                <c:pt idx="15">
                  <c:v>2426</c:v>
                </c:pt>
                <c:pt idx="16">
                  <c:v>1483</c:v>
                </c:pt>
                <c:pt idx="17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58-4A36-9405-E2D279A09B63}"/>
            </c:ext>
          </c:extLst>
        </c:ser>
        <c:ser>
          <c:idx val="1"/>
          <c:order val="1"/>
          <c:tx>
            <c:strRef>
              <c:f>'camere vendute'!$D$1</c:f>
              <c:strCache>
                <c:ptCount val="1"/>
                <c:pt idx="0">
                  <c:v>27/01/2024</c:v>
                </c:pt>
              </c:strCache>
            </c:strRef>
          </c:tx>
          <c:spPr>
            <a:noFill/>
            <a:ln w="28575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cat>
            <c:strRef>
              <c:f>'camere vendute'!$A$2:$A$19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'camere vendute'!$J$2:$J$19</c:f>
              <c:numCache>
                <c:formatCode>_-* #,##0_-;\-* #,##0_-;_-* "-"??_-;_-@_-</c:formatCode>
                <c:ptCount val="18"/>
                <c:pt idx="0">
                  <c:v>3217</c:v>
                </c:pt>
                <c:pt idx="1">
                  <c:v>3557</c:v>
                </c:pt>
                <c:pt idx="2">
                  <c:v>3221</c:v>
                </c:pt>
                <c:pt idx="3">
                  <c:v>6292</c:v>
                </c:pt>
                <c:pt idx="4">
                  <c:v>6634</c:v>
                </c:pt>
                <c:pt idx="5">
                  <c:v>4734</c:v>
                </c:pt>
                <c:pt idx="6">
                  <c:v>5385</c:v>
                </c:pt>
                <c:pt idx="7">
                  <c:v>5553</c:v>
                </c:pt>
                <c:pt idx="8">
                  <c:v>4813</c:v>
                </c:pt>
                <c:pt idx="9">
                  <c:v>4667</c:v>
                </c:pt>
                <c:pt idx="10">
                  <c:v>4917</c:v>
                </c:pt>
                <c:pt idx="11">
                  <c:v>4683</c:v>
                </c:pt>
                <c:pt idx="12">
                  <c:v>3639</c:v>
                </c:pt>
                <c:pt idx="13">
                  <c:v>3478</c:v>
                </c:pt>
                <c:pt idx="14">
                  <c:v>2887</c:v>
                </c:pt>
                <c:pt idx="15">
                  <c:v>2758</c:v>
                </c:pt>
                <c:pt idx="16">
                  <c:v>1886</c:v>
                </c:pt>
                <c:pt idx="17">
                  <c:v>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58-4A36-9405-E2D279A09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Camere vendute | Trentino montagna</a:t>
            </a:r>
            <a:endParaRPr lang="it-IT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'camere vendute'!$B$1</c:f>
              <c:strCache>
                <c:ptCount val="1"/>
                <c:pt idx="0">
                  <c:v>27/01/2025</c:v>
                </c:pt>
              </c:strCache>
            </c:strRef>
          </c:tx>
          <c:spPr>
            <a:solidFill>
              <a:srgbClr val="0092D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sng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'camere vendute'!$A$2:$A$19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'camere vendute'!$B$2:$B$19</c:f>
              <c:numCache>
                <c:formatCode>_-* #,##0_-;\-* #,##0_-;_-* "-"??_-;_-@_-</c:formatCode>
                <c:ptCount val="18"/>
                <c:pt idx="0">
                  <c:v>12617</c:v>
                </c:pt>
                <c:pt idx="1">
                  <c:v>23589</c:v>
                </c:pt>
                <c:pt idx="2">
                  <c:v>27367</c:v>
                </c:pt>
                <c:pt idx="3">
                  <c:v>44091</c:v>
                </c:pt>
                <c:pt idx="4">
                  <c:v>50929</c:v>
                </c:pt>
                <c:pt idx="5">
                  <c:v>36598</c:v>
                </c:pt>
                <c:pt idx="6">
                  <c:v>37433</c:v>
                </c:pt>
                <c:pt idx="7">
                  <c:v>39877</c:v>
                </c:pt>
                <c:pt idx="8">
                  <c:v>39733</c:v>
                </c:pt>
                <c:pt idx="9">
                  <c:v>36808</c:v>
                </c:pt>
                <c:pt idx="10">
                  <c:v>36095</c:v>
                </c:pt>
                <c:pt idx="11">
                  <c:v>37459</c:v>
                </c:pt>
                <c:pt idx="12">
                  <c:v>32153</c:v>
                </c:pt>
                <c:pt idx="13">
                  <c:v>25519</c:v>
                </c:pt>
                <c:pt idx="14">
                  <c:v>22864</c:v>
                </c:pt>
                <c:pt idx="15">
                  <c:v>17039</c:v>
                </c:pt>
                <c:pt idx="16">
                  <c:v>8795</c:v>
                </c:pt>
                <c:pt idx="17">
                  <c:v>1696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C2-477F-9BA6-409AF9B9CAD1}"/>
            </c:ext>
          </c:extLst>
        </c:ser>
        <c:ser>
          <c:idx val="1"/>
          <c:order val="1"/>
          <c:tx>
            <c:strRef>
              <c:f>'camere vendute'!$D$1</c:f>
              <c:strCache>
                <c:ptCount val="1"/>
                <c:pt idx="0">
                  <c:v>27/01/2024</c:v>
                </c:pt>
              </c:strCache>
            </c:strRef>
          </c:tx>
          <c:spPr>
            <a:noFill/>
            <a:ln w="28575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cat>
            <c:strRef>
              <c:f>'camere vendute'!$A$2:$A$19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'camere vendute'!$D$2:$D$19</c:f>
              <c:numCache>
                <c:formatCode>_-* #,##0_-;\-* #,##0_-;_-* "-"??_-;_-@_-</c:formatCode>
                <c:ptCount val="18"/>
                <c:pt idx="0">
                  <c:v>20013</c:v>
                </c:pt>
                <c:pt idx="1">
                  <c:v>24457</c:v>
                </c:pt>
                <c:pt idx="2">
                  <c:v>24477</c:v>
                </c:pt>
                <c:pt idx="3">
                  <c:v>46395</c:v>
                </c:pt>
                <c:pt idx="4">
                  <c:v>46277</c:v>
                </c:pt>
                <c:pt idx="5">
                  <c:v>37714</c:v>
                </c:pt>
                <c:pt idx="6">
                  <c:v>40015</c:v>
                </c:pt>
                <c:pt idx="7">
                  <c:v>42723</c:v>
                </c:pt>
                <c:pt idx="8">
                  <c:v>40252</c:v>
                </c:pt>
                <c:pt idx="9">
                  <c:v>36205</c:v>
                </c:pt>
                <c:pt idx="10">
                  <c:v>38730</c:v>
                </c:pt>
                <c:pt idx="11">
                  <c:v>36008</c:v>
                </c:pt>
                <c:pt idx="12">
                  <c:v>29633</c:v>
                </c:pt>
                <c:pt idx="13">
                  <c:v>25931</c:v>
                </c:pt>
                <c:pt idx="14">
                  <c:v>20192</c:v>
                </c:pt>
                <c:pt idx="15">
                  <c:v>15421</c:v>
                </c:pt>
                <c:pt idx="16">
                  <c:v>9217</c:v>
                </c:pt>
                <c:pt idx="17">
                  <c:v>3150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C2-477F-9BA6-409AF9B9CA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49104124798723"/>
          <c:y val="5.1945914168136403E-2"/>
          <c:w val="0.74578909369187207"/>
          <c:h val="0.80462460710929651"/>
        </c:manualLayout>
      </c:layout>
      <c:barChart>
        <c:barDir val="bar"/>
        <c:grouping val="clustered"/>
        <c:varyColors val="0"/>
        <c:ser>
          <c:idx val="0"/>
          <c:order val="1"/>
          <c:tx>
            <c:strRef>
              <c:f>'pick up (2)'!$B$131</c:f>
              <c:strCache>
                <c:ptCount val="1"/>
                <c:pt idx="0">
                  <c:v>27/01/2025</c:v>
                </c:pt>
              </c:strCache>
            </c:strRef>
          </c:tx>
          <c:spPr>
            <a:solidFill>
              <a:srgbClr val="00539F"/>
            </a:solidFill>
            <a:ln w="28575">
              <a:noFill/>
              <a:prstDash val="sys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sng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occupazione!$A$108:$A$111</c:f>
              <c:strCache>
                <c:ptCount val="4"/>
                <c:pt idx="0">
                  <c:v>Trentino montagna</c:v>
                </c:pt>
                <c:pt idx="1">
                  <c:v>Fassa</c:v>
                </c:pt>
                <c:pt idx="2">
                  <c:v>Fiemme</c:v>
                </c:pt>
                <c:pt idx="3">
                  <c:v>Smart</c:v>
                </c:pt>
              </c:strCache>
            </c:strRef>
          </c:cat>
          <c:val>
            <c:numRef>
              <c:f>'pick up (2)'!$B$132:$B$135</c:f>
              <c:numCache>
                <c:formatCode>0.0%</c:formatCode>
                <c:ptCount val="4"/>
                <c:pt idx="0">
                  <c:v>0.65900000000000003</c:v>
                </c:pt>
                <c:pt idx="1">
                  <c:v>0.68299999999999994</c:v>
                </c:pt>
                <c:pt idx="2">
                  <c:v>0.57700000000000007</c:v>
                </c:pt>
                <c:pt idx="3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E1-49F2-A54B-9ED7D0DC9D89}"/>
            </c:ext>
          </c:extLst>
        </c:ser>
        <c:ser>
          <c:idx val="1"/>
          <c:order val="2"/>
          <c:tx>
            <c:strRef>
              <c:f>'pick up (2)'!$D$131</c:f>
              <c:strCache>
                <c:ptCount val="1"/>
                <c:pt idx="0">
                  <c:v>13/01/2025</c:v>
                </c:pt>
              </c:strCache>
            </c:strRef>
          </c:tx>
          <c:spPr>
            <a:noFill/>
            <a:ln w="19050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dLbls>
            <c:dLbl>
              <c:idx val="1"/>
              <c:layout>
                <c:manualLayout>
                  <c:x val="-8.8312690503758035E-2"/>
                  <c:y val="2.35155790711337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E1-49F2-A54B-9ED7D0DC9D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occupazione!$A$108:$A$111</c:f>
              <c:strCache>
                <c:ptCount val="4"/>
                <c:pt idx="0">
                  <c:v>Trentino montagna</c:v>
                </c:pt>
                <c:pt idx="1">
                  <c:v>Fassa</c:v>
                </c:pt>
                <c:pt idx="2">
                  <c:v>Fiemme</c:v>
                </c:pt>
                <c:pt idx="3">
                  <c:v>Smart</c:v>
                </c:pt>
              </c:strCache>
            </c:strRef>
          </c:cat>
          <c:val>
            <c:numRef>
              <c:f>'pick up (2)'!$D$132:$D$135</c:f>
              <c:numCache>
                <c:formatCode>0.0%</c:formatCode>
                <c:ptCount val="4"/>
                <c:pt idx="0">
                  <c:v>0.64700000000000002</c:v>
                </c:pt>
                <c:pt idx="1">
                  <c:v>0.69299999999999995</c:v>
                </c:pt>
                <c:pt idx="2">
                  <c:v>0.57899999999999996</c:v>
                </c:pt>
                <c:pt idx="3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E1-49F2-A54B-9ED7D0DC9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644692191"/>
        <c:axId val="644708031"/>
        <c:extLst>
          <c:ext xmlns:c15="http://schemas.microsoft.com/office/drawing/2012/chart" uri="{02D57815-91ED-43cb-92C2-25804820EDAC}">
            <c15:filteredBar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occupazione!$C$107</c15:sqref>
                        </c15:formulaRef>
                      </c:ext>
                    </c:extLst>
                    <c:strCache>
                      <c:ptCount val="1"/>
                      <c:pt idx="0">
                        <c:v>Consuntivo 23/24</c:v>
                      </c:pt>
                    </c:strCache>
                  </c:strRef>
                </c:tx>
                <c:spPr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3"/>
                  <c:invertIfNegative val="0"/>
                  <c:bubble3D val="0"/>
                  <c:spPr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4-14E1-49F2-A54B-9ED7D0DC9D89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occupazione!$C$108:$C$111</c15:sqref>
                        </c15:formulaRef>
                      </c:ext>
                    </c:extLst>
                    <c:numCache>
                      <c:formatCode>0.0%</c:formatCode>
                      <c:ptCount val="4"/>
                      <c:pt idx="0">
                        <c:v>0.73099999999999998</c:v>
                      </c:pt>
                      <c:pt idx="1">
                        <c:v>0.78400000000000003</c:v>
                      </c:pt>
                      <c:pt idx="2">
                        <c:v>0.66900000000000004</c:v>
                      </c:pt>
                      <c:pt idx="3">
                        <c:v>0.61099999999999999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14E1-49F2-A54B-9ED7D0DC9D89}"/>
                  </c:ext>
                </c:extLst>
              </c15:ser>
            </c15:filteredBarSeries>
          </c:ext>
        </c:extLst>
      </c:barChart>
      <c:catAx>
        <c:axId val="644692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4708031"/>
        <c:crosses val="autoZero"/>
        <c:auto val="1"/>
        <c:lblAlgn val="ctr"/>
        <c:lblOffset val="100"/>
        <c:noMultiLvlLbl val="0"/>
      </c:catAx>
      <c:valAx>
        <c:axId val="644708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4692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Pick up | </a:t>
            </a:r>
            <a:r>
              <a:rPr lang="it-IT" b="1"/>
              <a:t>Trentino montagna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5623865143729194E-2"/>
          <c:y val="0.12091279543602283"/>
          <c:w val="0.90722102535023885"/>
          <c:h val="0.775282051282051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'pick up (2)'!$B$1</c:f>
              <c:strCache>
                <c:ptCount val="1"/>
                <c:pt idx="0">
                  <c:v>27/01/2025</c:v>
                </c:pt>
              </c:strCache>
            </c:strRef>
          </c:tx>
          <c:spPr>
            <a:solidFill>
              <a:srgbClr val="00539F"/>
            </a:solidFill>
          </c:spPr>
          <c:invertIfNegative val="0"/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(2)'!$N$2:$N$16</c:f>
              <c:numCache>
                <c:formatCode>General</c:formatCode>
                <c:ptCount val="15"/>
                <c:pt idx="8" formatCode="0.0\p\p;[Red]\-0.0\p\p">
                  <c:v>2.8000000000000025</c:v>
                </c:pt>
                <c:pt idx="9" formatCode="0.0\p\p;[Red]\-0.0\p\p">
                  <c:v>4.7999999999999936</c:v>
                </c:pt>
                <c:pt idx="10" formatCode="0.0\p\p;[Red]\-0.0\p\p">
                  <c:v>4.2000000000000037</c:v>
                </c:pt>
                <c:pt idx="11" formatCode="0.0\p\p;[Red]\-0.0\p\p">
                  <c:v>4.6999999999999815</c:v>
                </c:pt>
                <c:pt idx="12" formatCode="0.0\p\p;[Red]\-0.0\p\p">
                  <c:v>4.8000000000000043</c:v>
                </c:pt>
                <c:pt idx="13" formatCode="0.0\p\p;[Red]\-0.0\p\p">
                  <c:v>4.4000000000000039</c:v>
                </c:pt>
                <c:pt idx="14" formatCode="0.0\p\p;[Red]\-0.0\p\p">
                  <c:v>4.2000000000000037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EE-4DE9-BA56-F364B17E0E9F}"/>
            </c:ext>
          </c:extLst>
        </c:ser>
        <c:ser>
          <c:idx val="4"/>
          <c:order val="1"/>
          <c:tx>
            <c:strRef>
              <c:f>'pick up (2)'!$B$1</c:f>
              <c:strCache>
                <c:ptCount val="1"/>
                <c:pt idx="0">
                  <c:v>27/01/2025</c:v>
                </c:pt>
              </c:strCache>
            </c:strRef>
          </c:tx>
          <c:spPr>
            <a:solidFill>
              <a:srgbClr val="00539F"/>
            </a:solidFill>
            <a:ln>
              <a:noFill/>
            </a:ln>
            <a:effectLst/>
          </c:spPr>
          <c:invertIfNegative val="0"/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(2)'!$N$2:$N$16</c:f>
              <c:numCache>
                <c:formatCode>General</c:formatCode>
                <c:ptCount val="15"/>
                <c:pt idx="8" formatCode="0.0\p\p;[Red]\-0.0\p\p">
                  <c:v>2.8000000000000025</c:v>
                </c:pt>
                <c:pt idx="9" formatCode="0.0\p\p;[Red]\-0.0\p\p">
                  <c:v>4.7999999999999936</c:v>
                </c:pt>
                <c:pt idx="10" formatCode="0.0\p\p;[Red]\-0.0\p\p">
                  <c:v>4.2000000000000037</c:v>
                </c:pt>
                <c:pt idx="11" formatCode="0.0\p\p;[Red]\-0.0\p\p">
                  <c:v>4.6999999999999815</c:v>
                </c:pt>
                <c:pt idx="12" formatCode="0.0\p\p;[Red]\-0.0\p\p">
                  <c:v>4.8000000000000043</c:v>
                </c:pt>
                <c:pt idx="13" formatCode="0.0\p\p;[Red]\-0.0\p\p">
                  <c:v>4.4000000000000039</c:v>
                </c:pt>
                <c:pt idx="14" formatCode="0.0\p\p;[Red]\-0.0\p\p">
                  <c:v>4.2000000000000037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EE-4DE9-BA56-F364B17E0E9F}"/>
            </c:ext>
          </c:extLst>
        </c:ser>
        <c:ser>
          <c:idx val="5"/>
          <c:order val="2"/>
          <c:tx>
            <c:strRef>
              <c:f>'pick up (2)'!$B$1</c:f>
              <c:strCache>
                <c:ptCount val="1"/>
                <c:pt idx="0">
                  <c:v>27/01/2025</c:v>
                </c:pt>
              </c:strCache>
            </c:strRef>
          </c:tx>
          <c:spPr>
            <a:solidFill>
              <a:srgbClr val="00539F"/>
            </a:solidFill>
            <a:ln>
              <a:noFill/>
            </a:ln>
            <a:effectLst/>
          </c:spPr>
          <c:invertIfNegative val="0"/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(2)'!$N$2:$N$16</c:f>
              <c:numCache>
                <c:formatCode>General</c:formatCode>
                <c:ptCount val="15"/>
                <c:pt idx="8" formatCode="0.0\p\p;[Red]\-0.0\p\p">
                  <c:v>2.8000000000000025</c:v>
                </c:pt>
                <c:pt idx="9" formatCode="0.0\p\p;[Red]\-0.0\p\p">
                  <c:v>4.7999999999999936</c:v>
                </c:pt>
                <c:pt idx="10" formatCode="0.0\p\p;[Red]\-0.0\p\p">
                  <c:v>4.2000000000000037</c:v>
                </c:pt>
                <c:pt idx="11" formatCode="0.0\p\p;[Red]\-0.0\p\p">
                  <c:v>4.6999999999999815</c:v>
                </c:pt>
                <c:pt idx="12" formatCode="0.0\p\p;[Red]\-0.0\p\p">
                  <c:v>4.8000000000000043</c:v>
                </c:pt>
                <c:pt idx="13" formatCode="0.0\p\p;[Red]\-0.0\p\p">
                  <c:v>4.4000000000000039</c:v>
                </c:pt>
                <c:pt idx="14" formatCode="0.0\p\p;[Red]\-0.0\p\p">
                  <c:v>4.2000000000000037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EE-4DE9-BA56-F364B17E0E9F}"/>
            </c:ext>
          </c:extLst>
        </c:ser>
        <c:ser>
          <c:idx val="1"/>
          <c:order val="3"/>
          <c:tx>
            <c:strRef>
              <c:f>'pick up (2)'!$B$1</c:f>
              <c:strCache>
                <c:ptCount val="1"/>
                <c:pt idx="0">
                  <c:v>27/01/2025</c:v>
                </c:pt>
              </c:strCache>
            </c:strRef>
          </c:tx>
          <c:spPr>
            <a:solidFill>
              <a:srgbClr val="00539F"/>
            </a:solidFill>
          </c:spPr>
          <c:invertIfNegative val="0"/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(2)'!$N$2:$N$16</c:f>
              <c:numCache>
                <c:formatCode>General</c:formatCode>
                <c:ptCount val="15"/>
                <c:pt idx="8" formatCode="0.0\p\p;[Red]\-0.0\p\p">
                  <c:v>2.8000000000000025</c:v>
                </c:pt>
                <c:pt idx="9" formatCode="0.0\p\p;[Red]\-0.0\p\p">
                  <c:v>4.7999999999999936</c:v>
                </c:pt>
                <c:pt idx="10" formatCode="0.0\p\p;[Red]\-0.0\p\p">
                  <c:v>4.2000000000000037</c:v>
                </c:pt>
                <c:pt idx="11" formatCode="0.0\p\p;[Red]\-0.0\p\p">
                  <c:v>4.6999999999999815</c:v>
                </c:pt>
                <c:pt idx="12" formatCode="0.0\p\p;[Red]\-0.0\p\p">
                  <c:v>4.8000000000000043</c:v>
                </c:pt>
                <c:pt idx="13" formatCode="0.0\p\p;[Red]\-0.0\p\p">
                  <c:v>4.4000000000000039</c:v>
                </c:pt>
                <c:pt idx="14" formatCode="0.0\p\p;[Red]\-0.0\p\p">
                  <c:v>4.2000000000000037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EE-4DE9-BA56-F364B17E0E9F}"/>
            </c:ext>
          </c:extLst>
        </c:ser>
        <c:ser>
          <c:idx val="2"/>
          <c:order val="4"/>
          <c:tx>
            <c:strRef>
              <c:f>'pick up (2)'!$B$1</c:f>
              <c:strCache>
                <c:ptCount val="1"/>
                <c:pt idx="0">
                  <c:v>27/01/2025</c:v>
                </c:pt>
              </c:strCache>
            </c:strRef>
          </c:tx>
          <c:spPr>
            <a:solidFill>
              <a:srgbClr val="00539F"/>
            </a:solidFill>
            <a:ln>
              <a:noFill/>
            </a:ln>
            <a:effectLst/>
          </c:spPr>
          <c:invertIfNegative val="0"/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(2)'!$N$2:$N$16</c:f>
              <c:numCache>
                <c:formatCode>General</c:formatCode>
                <c:ptCount val="15"/>
                <c:pt idx="8" formatCode="0.0\p\p;[Red]\-0.0\p\p">
                  <c:v>2.8000000000000025</c:v>
                </c:pt>
                <c:pt idx="9" formatCode="0.0\p\p;[Red]\-0.0\p\p">
                  <c:v>4.7999999999999936</c:v>
                </c:pt>
                <c:pt idx="10" formatCode="0.0\p\p;[Red]\-0.0\p\p">
                  <c:v>4.2000000000000037</c:v>
                </c:pt>
                <c:pt idx="11" formatCode="0.0\p\p;[Red]\-0.0\p\p">
                  <c:v>4.6999999999999815</c:v>
                </c:pt>
                <c:pt idx="12" formatCode="0.0\p\p;[Red]\-0.0\p\p">
                  <c:v>4.8000000000000043</c:v>
                </c:pt>
                <c:pt idx="13" formatCode="0.0\p\p;[Red]\-0.0\p\p">
                  <c:v>4.4000000000000039</c:v>
                </c:pt>
                <c:pt idx="14" formatCode="0.0\p\p;[Red]\-0.0\p\p">
                  <c:v>4.2000000000000037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EE-4DE9-BA56-F364B17E0E9F}"/>
            </c:ext>
          </c:extLst>
        </c:ser>
        <c:ser>
          <c:idx val="0"/>
          <c:order val="5"/>
          <c:tx>
            <c:strRef>
              <c:f>'pick up (2)'!$B$1</c:f>
              <c:strCache>
                <c:ptCount val="1"/>
                <c:pt idx="0">
                  <c:v>27/01/2025</c:v>
                </c:pt>
              </c:strCache>
            </c:strRef>
          </c:tx>
          <c:spPr>
            <a:solidFill>
              <a:srgbClr val="00539F"/>
            </a:solidFill>
            <a:ln>
              <a:noFill/>
            </a:ln>
            <a:effectLst/>
          </c:spPr>
          <c:invertIfNegative val="0"/>
          <c:dLbls>
            <c:numFmt formatCode="0.0\p\p;[Red]\-0.0\p\p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(2)'!$N$2:$N$19</c:f>
              <c:numCache>
                <c:formatCode>General</c:formatCode>
                <c:ptCount val="18"/>
                <c:pt idx="8" formatCode="0.0\p\p;[Red]\-0.0\p\p">
                  <c:v>2.8000000000000025</c:v>
                </c:pt>
                <c:pt idx="9" formatCode="0.0\p\p;[Red]\-0.0\p\p">
                  <c:v>4.7999999999999936</c:v>
                </c:pt>
                <c:pt idx="10" formatCode="0.0\p\p;[Red]\-0.0\p\p">
                  <c:v>4.2000000000000037</c:v>
                </c:pt>
                <c:pt idx="11" formatCode="0.0\p\p;[Red]\-0.0\p\p">
                  <c:v>4.6999999999999815</c:v>
                </c:pt>
                <c:pt idx="12" formatCode="0.0\p\p;[Red]\-0.0\p\p">
                  <c:v>4.8000000000000043</c:v>
                </c:pt>
                <c:pt idx="13" formatCode="0.0\p\p;[Red]\-0.0\p\p">
                  <c:v>4.4000000000000039</c:v>
                </c:pt>
                <c:pt idx="14" formatCode="0.0\p\p;[Red]\-0.0\p\p">
                  <c:v>4.2000000000000037</c:v>
                </c:pt>
                <c:pt idx="15" formatCode="0.0\p\p;[Red]\-0.0\p\p">
                  <c:v>3.4999999999999973</c:v>
                </c:pt>
                <c:pt idx="16" formatCode="0.0\p\p;[Red]\-0.0\p\p">
                  <c:v>3.5999999999999979</c:v>
                </c:pt>
                <c:pt idx="17" formatCode="0.0\p\p;[Red]\-0.0\p\p">
                  <c:v>2.4999999999999996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EE-4DE9-BA56-F364B17E0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  <c:max val="12"/>
          <c:min val="-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p\p;[Red]0.0\p\p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Pick up | </a:t>
            </a:r>
            <a:r>
              <a:rPr lang="it-IT" b="1"/>
              <a:t>Fiemme</a:t>
            </a:r>
          </a:p>
        </c:rich>
      </c:tx>
      <c:layout>
        <c:manualLayout>
          <c:xMode val="edge"/>
          <c:yMode val="edge"/>
          <c:x val="0.44970329212549659"/>
          <c:y val="1.9559902200488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7.5001010101010096E-2"/>
          <c:y val="0.11421858974358974"/>
          <c:w val="0.89079023569023574"/>
          <c:h val="0.78785128205128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'pick up (2)'!$B$1</c:f>
              <c:strCache>
                <c:ptCount val="1"/>
                <c:pt idx="0">
                  <c:v>27/01/2025</c:v>
                </c:pt>
              </c:strCache>
            </c:strRef>
          </c:tx>
          <c:spPr>
            <a:solidFill>
              <a:srgbClr val="00539F"/>
            </a:solidFill>
            <a:ln>
              <a:noFill/>
            </a:ln>
            <a:effectLst/>
          </c:spPr>
          <c:invertIfNegative val="0"/>
          <c:dLbls>
            <c:dLbl>
              <c:idx val="1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A8-40C9-A556-AD4CA66F6328}"/>
                </c:ext>
              </c:extLst>
            </c:dLbl>
            <c:numFmt formatCode="0.0\p\p;[Red]\-0.0\p\p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(2)'!$P$2:$P$19</c:f>
              <c:numCache>
                <c:formatCode>General</c:formatCode>
                <c:ptCount val="18"/>
                <c:pt idx="8" formatCode="0.0\p\p;[Red]\-0.0\p\p">
                  <c:v>2.200000000000002</c:v>
                </c:pt>
                <c:pt idx="9" formatCode="0.0\p\p;[Red]\-0.0\p\p">
                  <c:v>2.7000000000000024</c:v>
                </c:pt>
                <c:pt idx="10" formatCode="0.0\p\p;[Red]\-0.0\p\p">
                  <c:v>1.8000000000000016</c:v>
                </c:pt>
                <c:pt idx="11" formatCode="0.0\p\p;[Red]\-0.0\p\p">
                  <c:v>3.7999999999999923</c:v>
                </c:pt>
                <c:pt idx="12" formatCode="0.0\p\p;[Red]\-0.0\p\p">
                  <c:v>3.2000000000000028</c:v>
                </c:pt>
                <c:pt idx="13" formatCode="0.0\p\p;[Red]\-0.0\p\p">
                  <c:v>2.8000000000000025</c:v>
                </c:pt>
                <c:pt idx="14" formatCode="0.0\p\p;[Red]\-0.0\p\p">
                  <c:v>3.2000000000000028</c:v>
                </c:pt>
                <c:pt idx="15" formatCode="0.0\p\p;[Red]\-0.0\p\p">
                  <c:v>2.0000000000000018</c:v>
                </c:pt>
                <c:pt idx="16" formatCode="0.0\p\p;[Red]\-0.0\p\p">
                  <c:v>-0.20000000000000573</c:v>
                </c:pt>
                <c:pt idx="17" formatCode="0.0\p\p;[Red]\-0.0\p\p">
                  <c:v>-1.2999999999999985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A8-40C9-A556-AD4CA66F6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  <c:max val="12"/>
          <c:min val="-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p\p;[Red]0.0\p\p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49104124798723"/>
          <c:y val="5.1945914168136403E-2"/>
          <c:w val="0.74578909369187207"/>
          <c:h val="0.80462460710929651"/>
        </c:manualLayout>
      </c:layout>
      <c:barChart>
        <c:barDir val="bar"/>
        <c:grouping val="clustered"/>
        <c:varyColors val="0"/>
        <c:ser>
          <c:idx val="0"/>
          <c:order val="1"/>
          <c:tx>
            <c:strRef>
              <c:f>adr!$B$107</c:f>
              <c:strCache>
                <c:ptCount val="1"/>
                <c:pt idx="0">
                  <c:v>27/01/2025</c:v>
                </c:pt>
              </c:strCache>
            </c:strRef>
          </c:tx>
          <c:spPr>
            <a:solidFill>
              <a:srgbClr val="83B81A"/>
            </a:solidFill>
            <a:ln w="28575">
              <a:noFill/>
              <a:prstDash val="sys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sng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occupazione!$A$108:$A$111</c:f>
              <c:strCache>
                <c:ptCount val="4"/>
                <c:pt idx="0">
                  <c:v>Trentino montagna</c:v>
                </c:pt>
                <c:pt idx="1">
                  <c:v>Fassa</c:v>
                </c:pt>
                <c:pt idx="2">
                  <c:v>Fiemme</c:v>
                </c:pt>
                <c:pt idx="3">
                  <c:v>Smart</c:v>
                </c:pt>
              </c:strCache>
            </c:strRef>
          </c:cat>
          <c:val>
            <c:numRef>
              <c:f>adr!$B$108:$B$111</c:f>
              <c:numCache>
                <c:formatCode>_-* #,##0\ [$€-410]_-;\-* #,##0\ [$€-410]_-;_-* "-"??\ [$€-410]_-;_-@_-</c:formatCode>
                <c:ptCount val="4"/>
                <c:pt idx="0">
                  <c:v>202.2</c:v>
                </c:pt>
                <c:pt idx="1">
                  <c:v>205.3</c:v>
                </c:pt>
                <c:pt idx="2">
                  <c:v>154.1</c:v>
                </c:pt>
                <c:pt idx="3">
                  <c:v>156.80000000000001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17-4854-B13F-A84FB8D263CA}"/>
            </c:ext>
          </c:extLst>
        </c:ser>
        <c:ser>
          <c:idx val="1"/>
          <c:order val="2"/>
          <c:tx>
            <c:strRef>
              <c:f>adr!$D$107</c:f>
              <c:strCache>
                <c:ptCount val="1"/>
                <c:pt idx="0">
                  <c:v>27/01/2024</c:v>
                </c:pt>
              </c:strCache>
            </c:strRef>
          </c:tx>
          <c:spPr>
            <a:noFill/>
            <a:ln w="19050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occupazione!$A$108:$A$111</c:f>
              <c:strCache>
                <c:ptCount val="4"/>
                <c:pt idx="0">
                  <c:v>Trentino montagna</c:v>
                </c:pt>
                <c:pt idx="1">
                  <c:v>Fassa</c:v>
                </c:pt>
                <c:pt idx="2">
                  <c:v>Fiemme</c:v>
                </c:pt>
                <c:pt idx="3">
                  <c:v>Smart</c:v>
                </c:pt>
              </c:strCache>
            </c:strRef>
          </c:cat>
          <c:val>
            <c:numRef>
              <c:f>adr!$D$108:$D$111</c:f>
              <c:numCache>
                <c:formatCode>_-* #,##0\ [$€-410]_-;\-* #,##0\ [$€-410]_-;_-* "-"??\ [$€-410]_-;_-@_-</c:formatCode>
                <c:ptCount val="4"/>
                <c:pt idx="0">
                  <c:v>184.3</c:v>
                </c:pt>
                <c:pt idx="1">
                  <c:v>194.5</c:v>
                </c:pt>
                <c:pt idx="2">
                  <c:v>139.5</c:v>
                </c:pt>
                <c:pt idx="3">
                  <c:v>142.1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17-4854-B13F-A84FB8D26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644692191"/>
        <c:axId val="644708031"/>
        <c:extLst>
          <c:ext xmlns:c15="http://schemas.microsoft.com/office/drawing/2012/chart" uri="{02D57815-91ED-43cb-92C2-25804820EDAC}">
            <c15:filteredBar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occupazione!$C$107</c15:sqref>
                        </c15:formulaRef>
                      </c:ext>
                    </c:extLst>
                    <c:strCache>
                      <c:ptCount val="1"/>
                      <c:pt idx="0">
                        <c:v>Consuntivo 23/24</c:v>
                      </c:pt>
                    </c:strCache>
                  </c:strRef>
                </c:tx>
                <c:spPr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3"/>
                  <c:invertIfNegative val="0"/>
                  <c:bubble3D val="0"/>
                  <c:spPr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3-DD17-4854-B13F-A84FB8D263CA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occupazione!$C$108:$C$111</c15:sqref>
                        </c15:formulaRef>
                      </c:ext>
                    </c:extLst>
                    <c:numCache>
                      <c:formatCode>0.0%</c:formatCode>
                      <c:ptCount val="4"/>
                      <c:pt idx="0">
                        <c:v>0.73099999999999998</c:v>
                      </c:pt>
                      <c:pt idx="1">
                        <c:v>0.78400000000000003</c:v>
                      </c:pt>
                      <c:pt idx="2">
                        <c:v>0.66900000000000004</c:v>
                      </c:pt>
                      <c:pt idx="3">
                        <c:v>0.61099999999999999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DD17-4854-B13F-A84FB8D263CA}"/>
                  </c:ext>
                </c:extLst>
              </c15:ser>
            </c15:filteredBarSeries>
          </c:ext>
        </c:extLst>
      </c:barChart>
      <c:catAx>
        <c:axId val="644692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4708031"/>
        <c:crosses val="autoZero"/>
        <c:auto val="1"/>
        <c:lblAlgn val="ctr"/>
        <c:lblOffset val="100"/>
        <c:noMultiLvlLbl val="0"/>
      </c:catAx>
      <c:valAx>
        <c:axId val="644708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[$€-410]_-;\-* #,##0\ [$€-410]_-;_-* &quot;-&quot;??\ [$€-410]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4692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2680C-9C6F-4D51-BCA9-736B6DEF1A2B}" type="datetimeFigureOut">
              <a:rPr lang="it-IT" smtClean="0"/>
              <a:t>29/01/2025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F267F-2DCB-4362-84B9-91FB6F11B6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559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C0841-1D0F-4BE8-9B09-E09287872F7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46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F267F-2DCB-4362-84B9-91FB6F11B68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4002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C0841-1D0F-4BE8-9B09-E09287872F7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29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pi direzionali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CA15A3AD-0E62-8E4F-BF36-25E94E7F16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1288" y="223521"/>
            <a:ext cx="967800" cy="319819"/>
          </a:xfrm>
          <a:prstGeom prst="rect">
            <a:avLst/>
          </a:prstGeom>
        </p:spPr>
      </p:pic>
      <p:pic>
        <p:nvPicPr>
          <p:cNvPr id="2" name="Immagine 1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726FD85D-923E-41EB-66B3-E12BCA8F71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29027" y="-429028"/>
            <a:ext cx="714984" cy="1573040"/>
          </a:xfrm>
          <a:prstGeom prst="rect">
            <a:avLst/>
          </a:prstGeom>
        </p:spPr>
      </p:pic>
      <p:pic>
        <p:nvPicPr>
          <p:cNvPr id="3" name="Immagine 2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6250EAF9-500E-279B-FD04-742D6499F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409" t="13134" r="31006" b="48485"/>
          <a:stretch/>
        </p:blipFill>
        <p:spPr>
          <a:xfrm rot="5400000" flipH="1" flipV="1">
            <a:off x="11029524" y="5695523"/>
            <a:ext cx="913772" cy="14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4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zion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63AC8FF0-D993-1846-BCF7-2773BD51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78" y="1862667"/>
            <a:ext cx="12240878" cy="4995333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ACDB37AD-3CE2-1D4B-B472-9F132A9D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5" y="2888192"/>
            <a:ext cx="4614332" cy="1325563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rgbClr val="0082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5492484-0940-4A40-BCB9-1741F9BB7F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1288" y="223521"/>
            <a:ext cx="967800" cy="31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5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zion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63AC8FF0-D993-1846-BCF7-2773BD51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78" y="1862667"/>
            <a:ext cx="12240878" cy="4995333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ACDB37AD-3CE2-1D4B-B472-9F132A9D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5" y="2888192"/>
            <a:ext cx="4614332" cy="1325563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rgbClr val="1452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5492484-0940-4A40-BCB9-1741F9BB7F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1288" y="223521"/>
            <a:ext cx="967800" cy="31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2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zion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63AC8FF0-D993-1846-BCF7-2773BD51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78" y="1862667"/>
            <a:ext cx="12240878" cy="4995333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ACDB37AD-3CE2-1D4B-B472-9F132A9D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5" y="2888192"/>
            <a:ext cx="4614332" cy="1325563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rgbClr val="005E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5492484-0940-4A40-BCB9-1741F9BB7F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1288" y="223521"/>
            <a:ext cx="967800" cy="31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9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zion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63AC8FF0-D993-1846-BCF7-2773BD51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78" y="1862667"/>
            <a:ext cx="12240878" cy="4995333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ACDB37AD-3CE2-1D4B-B472-9F132A9D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5" y="2888192"/>
            <a:ext cx="4614332" cy="1325563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5492484-0940-4A40-BCB9-1741F9BB7F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1288" y="223521"/>
            <a:ext cx="967800" cy="31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37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634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s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4E7ABE17-D09F-5546-BF14-15F9E5DD2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59" y="260649"/>
            <a:ext cx="1164376" cy="384043"/>
          </a:xfrm>
          <a:prstGeom prst="rect">
            <a:avLst/>
          </a:prstGeom>
        </p:spPr>
      </p:pic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0ECC9568-DABB-BA4D-93A3-931E68A1D89E}"/>
              </a:ext>
            </a:extLst>
          </p:cNvPr>
          <p:cNvCxnSpPr>
            <a:cxnSpLocks/>
          </p:cNvCxnSpPr>
          <p:nvPr userDrawn="1"/>
        </p:nvCxnSpPr>
        <p:spPr>
          <a:xfrm>
            <a:off x="351367" y="740701"/>
            <a:ext cx="1148926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506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l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42133A2-F078-204B-9912-861A3D61B9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384"/>
            <a:ext cx="12192000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9FF581A-3609-B94B-9A65-7BD7FD1306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59" y="260649"/>
            <a:ext cx="1164376" cy="384043"/>
          </a:xfrm>
          <a:prstGeom prst="rect">
            <a:avLst/>
          </a:prstGeom>
        </p:spPr>
      </p:pic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52138B05-1C12-D94F-B4B7-76C16DCE4296}"/>
              </a:ext>
            </a:extLst>
          </p:cNvPr>
          <p:cNvCxnSpPr>
            <a:cxnSpLocks/>
          </p:cNvCxnSpPr>
          <p:nvPr userDrawn="1"/>
        </p:nvCxnSpPr>
        <p:spPr>
          <a:xfrm>
            <a:off x="351367" y="740701"/>
            <a:ext cx="1148926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928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69" b="0" i="0">
                <a:solidFill>
                  <a:srgbClr val="0096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64469" y="2211690"/>
            <a:ext cx="4286250" cy="2726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69" b="0" i="0">
                <a:solidFill>
                  <a:srgbClr val="0096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26969" y="2007272"/>
            <a:ext cx="3015258" cy="2726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69" b="0" i="0">
                <a:solidFill>
                  <a:srgbClr val="008DA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281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82429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72276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PI direzionali - intro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disegno, diagramma, schizzo&#10;&#10;Descrizione generata automaticamente">
            <a:extLst>
              <a:ext uri="{FF2B5EF4-FFF2-40B4-BE49-F238E27FC236}">
                <a16:creationId xmlns:a16="http://schemas.microsoft.com/office/drawing/2014/main" id="{83DA238E-D270-3AC2-E07E-A0FBE24128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2254494" y="721395"/>
            <a:ext cx="8368826" cy="692603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F537599-E67A-A0F5-333C-F6E17AC42C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875" y="214313"/>
            <a:ext cx="928688" cy="30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21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348769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69749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50005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25687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14870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47474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71617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97585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52345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5841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zione_01">
    <p:bg>
      <p:bgPr>
        <a:solidFill>
          <a:srgbClr val="005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096118-EB7B-314D-BE80-A8923462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5" y="2888192"/>
            <a:ext cx="4614332" cy="1325563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3AC8FF0-D993-1846-BCF7-2773BD51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78" y="4622800"/>
            <a:ext cx="12240878" cy="22351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F28703E-C55D-C84F-8827-0CD3C56D9F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097" y="220013"/>
            <a:ext cx="966218" cy="3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707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66496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66641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218306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53370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8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75899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9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7406044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0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55271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1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093786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2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96530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3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4735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zione_01">
    <p:bg>
      <p:bgPr>
        <a:solidFill>
          <a:srgbClr val="0082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096118-EB7B-314D-BE80-A8923462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5" y="2888192"/>
            <a:ext cx="4614332" cy="1325563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3AC8FF0-D993-1846-BCF7-2773BD51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78" y="4622800"/>
            <a:ext cx="12240878" cy="22351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F28703E-C55D-C84F-8827-0CD3C56D9F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097" y="220013"/>
            <a:ext cx="966218" cy="3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859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69" b="0" i="0">
                <a:solidFill>
                  <a:srgbClr val="0096D6"/>
                </a:solidFill>
                <a:latin typeface="Soho Gothic Pro"/>
                <a:cs typeface="Soho Gothic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Soho Gothic Pro"/>
                <a:cs typeface="Soho Gothic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  <p:pic>
        <p:nvPicPr>
          <p:cNvPr id="7" name="Immagine 6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2B6D6878-6855-B1FC-AC0F-409D132A21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409" t="13134" r="31006" b="48485"/>
          <a:stretch/>
        </p:blipFill>
        <p:spPr>
          <a:xfrm rot="5400000" flipH="1" flipV="1">
            <a:off x="11029524" y="5695523"/>
            <a:ext cx="913772" cy="14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48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  <p:pic>
        <p:nvPicPr>
          <p:cNvPr id="5" name="Immagine 4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2E72BF5C-5D76-3470-9A4C-D38227ED35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409" t="13134" r="31006" b="48485"/>
          <a:stretch/>
        </p:blipFill>
        <p:spPr>
          <a:xfrm rot="5400000" flipH="1" flipV="1">
            <a:off x="11029524" y="5695523"/>
            <a:ext cx="913772" cy="14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81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+ Headlin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67527C9-E58B-74A3-00E7-23DF23EB8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7562" y="260649"/>
            <a:ext cx="1164518" cy="384043"/>
          </a:xfrm>
          <a:prstGeom prst="rect">
            <a:avLst/>
          </a:prstGeom>
        </p:spPr>
      </p:pic>
      <p:sp>
        <p:nvSpPr>
          <p:cNvPr id="5" name="Titelplatzhalter 1">
            <a:extLst>
              <a:ext uri="{FF2B5EF4-FFF2-40B4-BE49-F238E27FC236}">
                <a16:creationId xmlns:a16="http://schemas.microsoft.com/office/drawing/2014/main" id="{6BA85070-7E0B-96C5-AB2A-E0A99DEA2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51" y="851298"/>
            <a:ext cx="10463894" cy="472499"/>
          </a:xfrm>
          <a:prstGeom prst="rect">
            <a:avLst/>
          </a:prstGeom>
        </p:spPr>
        <p:txBody>
          <a:bodyPr vert="horz" lIns="36000" tIns="36000" rIns="36000" bIns="36000" rtlCol="0" anchor="t">
            <a:normAutofit/>
          </a:bodyPr>
          <a:lstStyle/>
          <a:p>
            <a:r>
              <a:rPr lang="it-IT" noProof="0"/>
              <a:t>Fare clic per modificare lo stile del titolo dello schema</a:t>
            </a:r>
            <a:endParaRPr lang="en-GB" noProof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CAD83AAB-B1B4-422B-A6BC-3078603C1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51" y="1495125"/>
            <a:ext cx="10463894" cy="4082953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GB" noProof="0"/>
          </a:p>
        </p:txBody>
      </p:sp>
      <p:pic>
        <p:nvPicPr>
          <p:cNvPr id="3" name="Immagine 2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9251C9C9-3D75-6D1D-CBD3-224E56E849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409" t="13134" r="31006" b="48485"/>
          <a:stretch/>
        </p:blipFill>
        <p:spPr>
          <a:xfrm rot="5400000" flipH="1" flipV="1">
            <a:off x="11029524" y="5695523"/>
            <a:ext cx="913772" cy="14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6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titolo">
  <p:cSld name="1_Diapositiva tito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7"/>
          <p:cNvPicPr preferRelativeResize="0"/>
          <p:nvPr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1288" y="223521"/>
            <a:ext cx="967800" cy="3198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23A8430-9724-312B-C252-65B3E9CBA45A}"/>
              </a:ext>
            </a:extLst>
          </p:cNvPr>
          <p:cNvSpPr/>
          <p:nvPr userDrawn="1"/>
        </p:nvSpPr>
        <p:spPr>
          <a:xfrm>
            <a:off x="0" y="0"/>
            <a:ext cx="4048125" cy="785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88"/>
          </a:p>
        </p:txBody>
      </p:sp>
      <p:pic>
        <p:nvPicPr>
          <p:cNvPr id="5" name="Immagine 4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370071D5-DE54-ACA5-F64D-188FFF7096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409" t="13134" r="31006" b="48485"/>
          <a:stretch/>
        </p:blipFill>
        <p:spPr>
          <a:xfrm rot="5400000" flipH="1" flipV="1">
            <a:off x="11029524" y="5695523"/>
            <a:ext cx="913772" cy="14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281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37BF0D-2423-4038-8AB5-2E5B8485C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7FA3B28-388B-4DBA-8323-E429C5038D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6" indent="0" algn="ctr">
              <a:buNone/>
              <a:defRPr sz="2000"/>
            </a:lvl2pPr>
            <a:lvl3pPr marL="914373" indent="0" algn="ctr">
              <a:buNone/>
              <a:defRPr sz="1800"/>
            </a:lvl3pPr>
            <a:lvl4pPr marL="1371560" indent="0" algn="ctr">
              <a:buNone/>
              <a:defRPr sz="1600"/>
            </a:lvl4pPr>
            <a:lvl5pPr marL="1828746" indent="0" algn="ctr">
              <a:buNone/>
              <a:defRPr sz="1600"/>
            </a:lvl5pPr>
            <a:lvl6pPr marL="2285932" indent="0" algn="ctr">
              <a:buNone/>
              <a:defRPr sz="1600"/>
            </a:lvl6pPr>
            <a:lvl7pPr marL="2743119" indent="0" algn="ctr">
              <a:buNone/>
              <a:defRPr sz="1600"/>
            </a:lvl7pPr>
            <a:lvl8pPr marL="3200307" indent="0" algn="ctr">
              <a:buNone/>
              <a:defRPr sz="1600"/>
            </a:lvl8pPr>
            <a:lvl9pPr marL="3657493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B8C354-0C33-4F06-883D-FB9AC1A83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71E9-E852-45ED-948A-423136D95507}" type="datetimeFigureOut">
              <a:rPr lang="it-IT" smtClean="0"/>
              <a:t>29/01/2025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BFCA39-477A-4502-81EC-F49D8650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91B1F6-16B1-46BC-A187-8D1AA8847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CDC2-5CE9-4463-8835-BF7E2C5F5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90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zione_01">
    <p:bg>
      <p:bgPr>
        <a:solidFill>
          <a:srgbClr val="74B9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096118-EB7B-314D-BE80-A8923462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5" y="2888192"/>
            <a:ext cx="4614332" cy="1325563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3AC8FF0-D993-1846-BCF7-2773BD51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78" y="4622800"/>
            <a:ext cx="12240878" cy="22351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F28703E-C55D-C84F-8827-0CD3C56D9F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097" y="220013"/>
            <a:ext cx="966218" cy="3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3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zione_01">
    <p:bg>
      <p:bgPr>
        <a:solidFill>
          <a:srgbClr val="008B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096118-EB7B-314D-BE80-A8923462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5" y="2888192"/>
            <a:ext cx="4614332" cy="1325563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3AC8FF0-D993-1846-BCF7-2773BD51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78" y="4622800"/>
            <a:ext cx="12240878" cy="22351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F28703E-C55D-C84F-8827-0CD3C56D9F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097" y="220013"/>
            <a:ext cx="966218" cy="3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9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zione_01">
    <p:bg>
      <p:bgPr>
        <a:solidFill>
          <a:srgbClr val="1452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096118-EB7B-314D-BE80-A8923462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5" y="2888192"/>
            <a:ext cx="4614332" cy="1325563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3AC8FF0-D993-1846-BCF7-2773BD51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78" y="4622800"/>
            <a:ext cx="12240878" cy="22351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F28703E-C55D-C84F-8827-0CD3C56D9F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097" y="220013"/>
            <a:ext cx="966218" cy="3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1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zione_01">
    <p:bg>
      <p:bgPr>
        <a:solidFill>
          <a:srgbClr val="BBD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096118-EB7B-314D-BE80-A8923462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5" y="2888192"/>
            <a:ext cx="4614332" cy="1325563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3AC8FF0-D993-1846-BCF7-2773BD51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78" y="4622800"/>
            <a:ext cx="12240878" cy="22351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F28703E-C55D-C84F-8827-0CD3C56D9F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097" y="220013"/>
            <a:ext cx="966218" cy="3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6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zion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63AC8FF0-D993-1846-BCF7-2773BD51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78" y="1862667"/>
            <a:ext cx="12240878" cy="4995333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ACDB37AD-3CE2-1D4B-B472-9F132A9D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5" y="2888192"/>
            <a:ext cx="4614332" cy="1325563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rgbClr val="74B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5492484-0940-4A40-BCB9-1741F9BB7F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1288" y="223521"/>
            <a:ext cx="967800" cy="31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1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43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</p:sldLayoutIdLst>
  <p:txStyles>
    <p:titleStyle>
      <a:lvl1pPr algn="l" defTabSz="9144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8" indent="-228608" algn="l" defTabSz="9144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0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3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7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8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7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1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5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3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3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3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aria aperta, neve, cielo, inverno&#10;&#10;Descrizione generata automaticamente">
            <a:extLst>
              <a:ext uri="{FF2B5EF4-FFF2-40B4-BE49-F238E27FC236}">
                <a16:creationId xmlns:a16="http://schemas.microsoft.com/office/drawing/2014/main" id="{049ED596-0FA5-2D8A-A11E-38A0AD924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" y="10048"/>
            <a:ext cx="10354235" cy="685800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2ED1B5A6-0EA5-9B17-B8D4-226D295913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3584" y="0"/>
            <a:ext cx="6778417" cy="685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7D3028A-FF55-C340-93CF-D905E1DB5E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876" y="221755"/>
            <a:ext cx="964406" cy="318087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AA82A120-A1BD-EB48-8039-BD8967C56523}"/>
              </a:ext>
            </a:extLst>
          </p:cNvPr>
          <p:cNvSpPr txBox="1"/>
          <p:nvPr/>
        </p:nvSpPr>
        <p:spPr>
          <a:xfrm>
            <a:off x="351284" y="3022504"/>
            <a:ext cx="7510671" cy="3066833"/>
          </a:xfrm>
          <a:prstGeom prst="rect">
            <a:avLst/>
          </a:prstGeom>
        </p:spPr>
        <p:txBody>
          <a:bodyPr vert="horz" wrap="square" lIns="0" tIns="11906" rIns="0" bIns="0" rtlCol="0" anchor="t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88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Biweekly</a:t>
            </a:r>
            <a:r>
              <a:rPr kumimoji="0" lang="it-IT" sz="468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Report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 di Fiemme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3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27.01.2025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Elaborazioni a cura di Trentino Marketing | Area ATA &amp; Destination Development</a:t>
            </a:r>
            <a:endParaRPr kumimoji="0" lang="it-IT" sz="16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E88F095-2968-E069-3455-98882F32A26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1775" y="-663802"/>
            <a:ext cx="3544210" cy="2658159"/>
          </a:xfrm>
          <a:prstGeom prst="rect">
            <a:avLst/>
          </a:prstGeom>
        </p:spPr>
      </p:pic>
      <p:pic>
        <p:nvPicPr>
          <p:cNvPr id="4" name="Immagine 3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33FD3D59-DC3A-9529-F11E-360F92D1F0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304" y="52435"/>
            <a:ext cx="964406" cy="6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1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8BCD8BBC-9631-7E1B-BE51-4C44206284E1}"/>
              </a:ext>
            </a:extLst>
          </p:cNvPr>
          <p:cNvSpPr txBox="1"/>
          <p:nvPr/>
        </p:nvSpPr>
        <p:spPr>
          <a:xfrm>
            <a:off x="395288" y="738188"/>
            <a:ext cx="11279187" cy="300037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E4BD841-C8AC-7A9B-A902-A60F37567C54}"/>
              </a:ext>
            </a:extLst>
          </p:cNvPr>
          <p:cNvSpPr/>
          <p:nvPr/>
        </p:nvSpPr>
        <p:spPr>
          <a:xfrm>
            <a:off x="595313" y="5022850"/>
            <a:ext cx="11533187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2B2803B-EB78-6A63-E0DB-732C130D1B24}"/>
              </a:ext>
            </a:extLst>
          </p:cNvPr>
          <p:cNvSpPr/>
          <p:nvPr/>
        </p:nvSpPr>
        <p:spPr>
          <a:xfrm>
            <a:off x="1354455" y="97789"/>
            <a:ext cx="6483350" cy="64039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Hbenchmark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ADR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Inverno (02 dicembre - 06 aprile)</a:t>
            </a:r>
          </a:p>
        </p:txBody>
      </p:sp>
      <p:pic>
        <p:nvPicPr>
          <p:cNvPr id="12" name="Immagine 11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1B1CB5B2-589C-A45C-E33E-DCB3733212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30"/>
            <a:ext cx="762650" cy="167790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3FD342C-6349-2F9F-BDA3-102F33E2EF6A}"/>
              </a:ext>
            </a:extLst>
          </p:cNvPr>
          <p:cNvSpPr txBox="1"/>
          <p:nvPr/>
        </p:nvSpPr>
        <p:spPr>
          <a:xfrm>
            <a:off x="190500" y="6382811"/>
            <a:ext cx="51538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Hbenchmark – agg.to 27  gennaio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Panel: Trentino Montagna (252 strutture), Fassa (48), Fiemme (34) e Smart (30)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EF0B9610-CBDA-E499-6676-42AA121E96E1}"/>
              </a:ext>
            </a:extLst>
          </p:cNvPr>
          <p:cNvGrpSpPr/>
          <p:nvPr/>
        </p:nvGrpSpPr>
        <p:grpSpPr>
          <a:xfrm>
            <a:off x="2797968" y="919162"/>
            <a:ext cx="6596065" cy="5400675"/>
            <a:chOff x="0" y="0"/>
            <a:chExt cx="6577014" cy="5400675"/>
          </a:xfrm>
        </p:grpSpPr>
        <p:graphicFrame>
          <p:nvGraphicFramePr>
            <p:cNvPr id="4" name="Grafico 3">
              <a:extLst>
                <a:ext uri="{FF2B5EF4-FFF2-40B4-BE49-F238E27FC236}">
                  <a16:creationId xmlns:a16="http://schemas.microsoft.com/office/drawing/2014/main" id="{CC342C2B-14F8-26C2-F58E-81220E0AC7DF}"/>
                </a:ext>
              </a:extLst>
            </p:cNvPr>
            <p:cNvGraphicFramePr/>
            <p:nvPr/>
          </p:nvGraphicFramePr>
          <p:xfrm>
            <a:off x="0" y="0"/>
            <a:ext cx="6538913" cy="54006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CasellaDiTesto 9">
              <a:extLst>
                <a:ext uri="{FF2B5EF4-FFF2-40B4-BE49-F238E27FC236}">
                  <a16:creationId xmlns:a16="http://schemas.microsoft.com/office/drawing/2014/main" id="{456A994B-FB08-2C43-1670-DC845D3D86CB}"/>
                </a:ext>
              </a:extLst>
            </p:cNvPr>
            <p:cNvSpPr txBox="1"/>
            <p:nvPr/>
          </p:nvSpPr>
          <p:spPr>
            <a:xfrm>
              <a:off x="5910264" y="685800"/>
              <a:ext cx="609599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583F6B1E-FFC8-4F57-978E-AEC011E153C2}" type="TxLink"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 Narrow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+10%</a:t>
              </a:fld>
              <a:endPara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CasellaDiTesto 10">
              <a:extLst>
                <a:ext uri="{FF2B5EF4-FFF2-40B4-BE49-F238E27FC236}">
                  <a16:creationId xmlns:a16="http://schemas.microsoft.com/office/drawing/2014/main" id="{1C35A0BE-2DAC-457F-D94E-A54E27313C0D}"/>
                </a:ext>
              </a:extLst>
            </p:cNvPr>
            <p:cNvSpPr txBox="1"/>
            <p:nvPr/>
          </p:nvSpPr>
          <p:spPr>
            <a:xfrm>
              <a:off x="5948364" y="1771650"/>
              <a:ext cx="619125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13D39AF1-DA20-44B7-91D3-A2BBFA7CABC7}" type="TxLink"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 Narrow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+10%</a:t>
              </a:fld>
              <a:endPara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CasellaDiTesto 11">
              <a:extLst>
                <a:ext uri="{FF2B5EF4-FFF2-40B4-BE49-F238E27FC236}">
                  <a16:creationId xmlns:a16="http://schemas.microsoft.com/office/drawing/2014/main" id="{5AB603A2-C583-B821-D025-7DEFC15973C5}"/>
                </a:ext>
              </a:extLst>
            </p:cNvPr>
            <p:cNvSpPr txBox="1"/>
            <p:nvPr/>
          </p:nvSpPr>
          <p:spPr>
            <a:xfrm>
              <a:off x="5948364" y="2800350"/>
              <a:ext cx="590549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2F377C2-CF14-4C5E-88B1-822CA75E866C}" type="TxLink"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 Narrow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+6%</a:t>
              </a:fld>
              <a:endPara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asellaDiTesto 12">
              <a:extLst>
                <a:ext uri="{FF2B5EF4-FFF2-40B4-BE49-F238E27FC236}">
                  <a16:creationId xmlns:a16="http://schemas.microsoft.com/office/drawing/2014/main" id="{B37B53A0-FDB1-55EB-8040-BBCF265FC56B}"/>
                </a:ext>
              </a:extLst>
            </p:cNvPr>
            <p:cNvSpPr txBox="1"/>
            <p:nvPr/>
          </p:nvSpPr>
          <p:spPr>
            <a:xfrm>
              <a:off x="5919790" y="3914775"/>
              <a:ext cx="657224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917EB5BE-FF7F-4CDA-A999-EC2E800879FC}" type="TxLink"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 Narrow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+10%</a:t>
              </a:fld>
              <a:endPara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321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8BCD8BBC-9631-7E1B-BE51-4C44206284E1}"/>
              </a:ext>
            </a:extLst>
          </p:cNvPr>
          <p:cNvSpPr txBox="1"/>
          <p:nvPr/>
        </p:nvSpPr>
        <p:spPr>
          <a:xfrm>
            <a:off x="395288" y="738188"/>
            <a:ext cx="11279187" cy="300037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2B2803B-EB78-6A63-E0DB-732C130D1B24}"/>
              </a:ext>
            </a:extLst>
          </p:cNvPr>
          <p:cNvSpPr/>
          <p:nvPr/>
        </p:nvSpPr>
        <p:spPr>
          <a:xfrm>
            <a:off x="1331707" y="97789"/>
            <a:ext cx="6483350" cy="64039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Hbenchmark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ADR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Inverno (02 dicembre - 06 aprile)</a:t>
            </a:r>
          </a:p>
        </p:txBody>
      </p:sp>
      <p:pic>
        <p:nvPicPr>
          <p:cNvPr id="2" name="Immagine 1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BE55015B-2CAA-8AE9-2E1D-E66B0686C3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30"/>
            <a:ext cx="762650" cy="167790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CB91605-FD27-C663-F14F-2E4AF5AC4E83}"/>
              </a:ext>
            </a:extLst>
          </p:cNvPr>
          <p:cNvSpPr txBox="1"/>
          <p:nvPr/>
        </p:nvSpPr>
        <p:spPr>
          <a:xfrm>
            <a:off x="190500" y="6382811"/>
            <a:ext cx="51538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Hbenchmark – agg.to 27  gennaio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Panel: Trentino Montagna (252 strutture), Fassa (48), Fiemme (34) e Smart (30)</a:t>
            </a:r>
          </a:p>
        </p:txBody>
      </p:sp>
      <p:pic>
        <p:nvPicPr>
          <p:cNvPr id="3" name="Immagine 2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D84572B7-D2A0-E453-44C6-C8FA112AE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374" y="1835150"/>
            <a:ext cx="964406" cy="675176"/>
          </a:xfrm>
          <a:prstGeom prst="rect">
            <a:avLst/>
          </a:prstGeom>
        </p:spPr>
      </p:pic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0C02C58A-734E-9EBF-CD4E-3088185B599E}"/>
              </a:ext>
            </a:extLst>
          </p:cNvPr>
          <p:cNvGraphicFramePr>
            <a:graphicFrameLocks/>
          </p:cNvGraphicFramePr>
          <p:nvPr/>
        </p:nvGraphicFramePr>
        <p:xfrm>
          <a:off x="-581" y="1436662"/>
          <a:ext cx="59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143A7E50-ADC7-42DC-A0E8-50A39EED6E9C}"/>
              </a:ext>
            </a:extLst>
          </p:cNvPr>
          <p:cNvGraphicFramePr>
            <a:graphicFrameLocks/>
          </p:cNvGraphicFramePr>
          <p:nvPr/>
        </p:nvGraphicFramePr>
        <p:xfrm>
          <a:off x="5939419" y="1378587"/>
          <a:ext cx="59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62380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C132F-2EBA-EAE2-4302-705B8F242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C0004417-4087-4A9D-2561-612AD8359274}"/>
              </a:ext>
            </a:extLst>
          </p:cNvPr>
          <p:cNvSpPr txBox="1"/>
          <p:nvPr/>
        </p:nvSpPr>
        <p:spPr>
          <a:xfrm>
            <a:off x="395288" y="738188"/>
            <a:ext cx="11279187" cy="300037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E939362-2F35-E133-2FA5-B6395DAF70A4}"/>
              </a:ext>
            </a:extLst>
          </p:cNvPr>
          <p:cNvSpPr/>
          <p:nvPr/>
        </p:nvSpPr>
        <p:spPr>
          <a:xfrm>
            <a:off x="1331707" y="97789"/>
            <a:ext cx="6483350" cy="64039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Hbenchmark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Revpar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Inverno (02 dicembre - 06 aprile)</a:t>
            </a:r>
          </a:p>
        </p:txBody>
      </p:sp>
      <p:pic>
        <p:nvPicPr>
          <p:cNvPr id="2" name="Immagine 1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D32EDFF3-F296-3A27-8DCB-031FE79336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30"/>
            <a:ext cx="762650" cy="167790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61550F9-B804-4951-279B-2FEBAE5312F5}"/>
              </a:ext>
            </a:extLst>
          </p:cNvPr>
          <p:cNvSpPr txBox="1"/>
          <p:nvPr/>
        </p:nvSpPr>
        <p:spPr>
          <a:xfrm>
            <a:off x="190500" y="6382811"/>
            <a:ext cx="51538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Hbenchmark – agg.to 27  gennaio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Panel: Trentino Montagna (252 strutture), Fassa (48), Fiemme (34) e Smart (30)</a:t>
            </a:r>
          </a:p>
        </p:txBody>
      </p:sp>
      <p:pic>
        <p:nvPicPr>
          <p:cNvPr id="3" name="Immagine 2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7AC618A8-4AA5-1D8B-C5BE-7EB67CDAD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374" y="1835150"/>
            <a:ext cx="964406" cy="675176"/>
          </a:xfrm>
          <a:prstGeom prst="rect">
            <a:avLst/>
          </a:prstGeom>
        </p:spPr>
      </p:pic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E6530030-F7B6-488B-8787-043ACB8AAEE0}"/>
              </a:ext>
            </a:extLst>
          </p:cNvPr>
          <p:cNvGraphicFramePr>
            <a:graphicFrameLocks/>
          </p:cNvGraphicFramePr>
          <p:nvPr/>
        </p:nvGraphicFramePr>
        <p:xfrm>
          <a:off x="111337" y="1584300"/>
          <a:ext cx="59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8334A797-A4FE-4F1D-9FBF-32350FB3894C}"/>
              </a:ext>
            </a:extLst>
          </p:cNvPr>
          <p:cNvGraphicFramePr>
            <a:graphicFrameLocks/>
          </p:cNvGraphicFramePr>
          <p:nvPr/>
        </p:nvGraphicFramePr>
        <p:xfrm>
          <a:off x="5945780" y="1584300"/>
          <a:ext cx="59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44631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aria aperta, neve, cielo, inverno&#10;&#10;Descrizione generata automaticamente">
            <a:extLst>
              <a:ext uri="{FF2B5EF4-FFF2-40B4-BE49-F238E27FC236}">
                <a16:creationId xmlns:a16="http://schemas.microsoft.com/office/drawing/2014/main" id="{9C7A7CB3-AD07-2144-D30A-A297CA32C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" y="10048"/>
            <a:ext cx="10354235" cy="685800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2ED1B5A6-0EA5-9B17-B8D4-226D295913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3584" y="0"/>
            <a:ext cx="6778417" cy="685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7D3028A-FF55-C340-93CF-D905E1DB5E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876" y="221755"/>
            <a:ext cx="964406" cy="318087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AA82A120-A1BD-EB48-8039-BD8967C56523}"/>
              </a:ext>
            </a:extLst>
          </p:cNvPr>
          <p:cNvSpPr txBox="1"/>
          <p:nvPr/>
        </p:nvSpPr>
        <p:spPr>
          <a:xfrm>
            <a:off x="351284" y="3022504"/>
            <a:ext cx="7510671" cy="3066833"/>
          </a:xfrm>
          <a:prstGeom prst="rect">
            <a:avLst/>
          </a:prstGeom>
        </p:spPr>
        <p:txBody>
          <a:bodyPr vert="horz" wrap="square" lIns="0" tIns="11906" rIns="0" bIns="0" rtlCol="0" anchor="t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88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Biweekly</a:t>
            </a:r>
            <a:r>
              <a:rPr kumimoji="0" lang="it-IT" sz="468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Report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 di Fiemme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3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27.01.2025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Elaborazioni a cura di Trentino Marketing | Area ATA &amp; Destination Development</a:t>
            </a:r>
            <a:endParaRPr kumimoji="0" lang="it-IT" sz="16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E88F095-2968-E069-3455-98882F32A26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1775" y="-663802"/>
            <a:ext cx="3544210" cy="2658159"/>
          </a:xfrm>
          <a:prstGeom prst="rect">
            <a:avLst/>
          </a:prstGeom>
        </p:spPr>
      </p:pic>
      <p:pic>
        <p:nvPicPr>
          <p:cNvPr id="4" name="Immagine 3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952A9A7F-002C-1E99-DE78-530DE2ED29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470" y="43210"/>
            <a:ext cx="964406" cy="6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10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8BCD8BBC-9631-7E1B-BE51-4C44206284E1}"/>
              </a:ext>
            </a:extLst>
          </p:cNvPr>
          <p:cNvSpPr txBox="1"/>
          <p:nvPr/>
        </p:nvSpPr>
        <p:spPr>
          <a:xfrm>
            <a:off x="395288" y="738188"/>
            <a:ext cx="11279187" cy="300037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E4BD841-C8AC-7A9B-A902-A60F37567C54}"/>
              </a:ext>
            </a:extLst>
          </p:cNvPr>
          <p:cNvSpPr/>
          <p:nvPr/>
        </p:nvSpPr>
        <p:spPr>
          <a:xfrm>
            <a:off x="595313" y="5022850"/>
            <a:ext cx="11533187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EB0A88A0-803E-A833-503F-FB75E23E80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30"/>
            <a:ext cx="762650" cy="1677909"/>
          </a:xfrm>
          <a:prstGeom prst="rect">
            <a:avLst/>
          </a:prstGeom>
        </p:spPr>
      </p:pic>
      <p:pic>
        <p:nvPicPr>
          <p:cNvPr id="15" name="Immagine 14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C83C6A82-104D-E76C-7B7B-26BF8D9702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29"/>
            <a:ext cx="762650" cy="1677909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8DB538E-A1B4-9B17-814E-91CE25C745D7}"/>
              </a:ext>
            </a:extLst>
          </p:cNvPr>
          <p:cNvSpPr/>
          <p:nvPr/>
        </p:nvSpPr>
        <p:spPr>
          <a:xfrm>
            <a:off x="1259292" y="97789"/>
            <a:ext cx="6483350" cy="31979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Glossario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A26AD5-E91A-8F81-3D8D-C8993E4F24FD}"/>
              </a:ext>
            </a:extLst>
          </p:cNvPr>
          <p:cNvSpPr txBox="1"/>
          <p:nvPr/>
        </p:nvSpPr>
        <p:spPr>
          <a:xfrm>
            <a:off x="1169485" y="685548"/>
            <a:ext cx="10810472" cy="6067526"/>
          </a:xfrm>
          <a:prstGeom prst="rect">
            <a:avLst/>
          </a:prstGeom>
        </p:spPr>
        <p:txBody>
          <a:bodyPr vert="horz" wrap="square" lIns="0" tIns="11906" rIns="0" bIns="0" rtlCol="0" anchor="t">
            <a:spAutoFit/>
          </a:bodyPr>
          <a:lstStyle/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Hbenchmark</a:t>
            </a: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Tasso occupazione</a:t>
            </a:r>
            <a:b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Percentuale di camere vendute per giorno e viene calcolato come il rapporto tra camere vendute e camere disponibili. Viene confrontato sul valore dell’anno scorso a parità di data e consolidato (fine periodo)</a:t>
            </a: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3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</a:t>
            </a:r>
            <a:b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Prezzo medio di vendita di una camera al netto dei trattamenti e dell’IVA</a:t>
            </a: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3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Pick up</a:t>
            </a:r>
            <a:b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Evoluzione del tasso di occupazione nell’arco di tempo considerato (verifica la reattività del mercato)</a:t>
            </a: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3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Camere disponibili</a:t>
            </a: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Capacità ricettiva delle strutture aperte e con prenotazioni nel periodo di analisi</a:t>
            </a: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Trentino montagna</a:t>
            </a:r>
            <a:b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Dato complessivo dei territori montani del Trentino (APT Fassa, APT Fiemme Cembra, APT San Martino, APT Paganella, APT Sole, APT Campiglio e APT Alpe Cimbra)</a:t>
            </a: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Survey post vacanza</a:t>
            </a: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 termine della vacanza, tutti gli ospiti che hanno attivato la propria Guest Card tramite l’APP Mio Trentino, ricevono un questionario di Customer Satisfiction, volta a capire il livello di soddisfazione percepito per la proposta fruita</a:t>
            </a:r>
            <a:b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Trust </a:t>
            </a:r>
            <a:r>
              <a:rPr kumimoji="0" lang="it-IT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</a:t>
            </a: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– Strutture ricettive</a:t>
            </a: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Punteggio totale</a:t>
            </a:r>
            <a:b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Sintesi delle recensioni degli ospiti nell’arco di tempo definito dal report calcolata dando un peso maggiore alle ultime recensioni, perché più attuali (media ponderata)</a:t>
            </a: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3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Performance</a:t>
            </a:r>
            <a:b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Sintesi delle recensioni degli ospiti nell’arco di tempo definito dal report calcolata dando lo stesso peso a tutte le recensioni (media aritmetica)</a:t>
            </a: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3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96863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Recensioni</a:t>
            </a:r>
            <a:b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Numero di recensioni lasciate dagli ospiti nell’arco di tempo definito </a:t>
            </a: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Destination Appeal - Destinazione</a:t>
            </a: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Tracce digitali</a:t>
            </a:r>
            <a:b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 il numero di recensioni e contenuti lasciati sul web ed analizzati per valutare il sentiment medio della destinazione. </a:t>
            </a: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Sentiment</a:t>
            </a:r>
            <a:b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Indicatore finalizzato a misurare - tramite l’analisi delle tracce digitali - il gradimento per una destinazione e i suoi servizi. Il punteggio varia da 0 a 100 ed è possibile segmentarlo per tipologia di servizio, provenienza e tipologia dell’ospite.</a:t>
            </a:r>
          </a:p>
        </p:txBody>
      </p:sp>
    </p:spTree>
    <p:extLst>
      <p:ext uri="{BB962C8B-B14F-4D97-AF65-F5344CB8AC3E}">
        <p14:creationId xmlns:p14="http://schemas.microsoft.com/office/powerpoint/2010/main" val="274066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8BCD8BBC-9631-7E1B-BE51-4C44206284E1}"/>
              </a:ext>
            </a:extLst>
          </p:cNvPr>
          <p:cNvSpPr txBox="1"/>
          <p:nvPr/>
        </p:nvSpPr>
        <p:spPr>
          <a:xfrm>
            <a:off x="395288" y="738188"/>
            <a:ext cx="11279187" cy="300037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E4BD841-C8AC-7A9B-A902-A60F37567C54}"/>
              </a:ext>
            </a:extLst>
          </p:cNvPr>
          <p:cNvSpPr/>
          <p:nvPr/>
        </p:nvSpPr>
        <p:spPr>
          <a:xfrm>
            <a:off x="595313" y="5022850"/>
            <a:ext cx="11533187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EB0A88A0-803E-A833-503F-FB75E23E80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30"/>
            <a:ext cx="762650" cy="1677909"/>
          </a:xfrm>
          <a:prstGeom prst="rect">
            <a:avLst/>
          </a:prstGeom>
        </p:spPr>
      </p:pic>
      <p:pic>
        <p:nvPicPr>
          <p:cNvPr id="15" name="Immagine 14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C83C6A82-104D-E76C-7B7B-26BF8D9702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29"/>
            <a:ext cx="762650" cy="1677909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8DB538E-A1B4-9B17-814E-91CE25C745D7}"/>
              </a:ext>
            </a:extLst>
          </p:cNvPr>
          <p:cNvSpPr/>
          <p:nvPr/>
        </p:nvSpPr>
        <p:spPr>
          <a:xfrm>
            <a:off x="1221585" y="97789"/>
            <a:ext cx="6483350" cy="64039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Executive </a:t>
            </a:r>
            <a:r>
              <a:rPr kumimoji="0" lang="it-IT" sz="2000" b="1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</a:t>
            </a:r>
            <a:endParaRPr kumimoji="0" lang="it-IT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CA09DCA-4247-311C-95C6-A8E6578D84E3}"/>
              </a:ext>
            </a:extLst>
          </p:cNvPr>
          <p:cNvSpPr txBox="1"/>
          <p:nvPr/>
        </p:nvSpPr>
        <p:spPr>
          <a:xfrm>
            <a:off x="1017870" y="762650"/>
            <a:ext cx="10429592" cy="5852339"/>
          </a:xfrm>
          <a:prstGeom prst="rect">
            <a:avLst/>
          </a:prstGeom>
        </p:spPr>
        <p:txBody>
          <a:bodyPr vert="horz" wrap="square" lIns="0" tIns="11906" rIns="0" bIns="0" rtlCol="0" anchor="t">
            <a:spAutoFit/>
          </a:bodyPr>
          <a:lstStyle/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88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" algn="l">
              <a:spcBef>
                <a:spcPts val="94"/>
              </a:spcBef>
            </a:pPr>
            <a:r>
              <a:rPr lang="it-IT" sz="1688" dirty="0">
                <a:latin typeface="Arial" panose="020B0604020202020204" pitchFamily="34" charset="0"/>
                <a:cs typeface="Arial" panose="020B0604020202020204" pitchFamily="34" charset="0"/>
              </a:rPr>
              <a:t>La stagione fino ad ora trascorsa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(da inizio fino al 26/1) segna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un’occupazione in contrazione del - 4% circa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rispetto all’anno precedente; Il tasso di occupazione netto (2 dicembre – 6 aprile) delle strutture di Fiemme aderenti ad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HBenchmark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si attesta sul 57,7%, in ritardo rispetto ad un anno fa (a parità di data era 62,6%)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Il dato è inferiore alla media delle destinazioni montane Trentine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(65,9%)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dato anch’esso in contrazione di -1%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utte le prossime settimane presentano tassi di occupazione inferiori alla scorsa stagione invernale.</a:t>
            </a:r>
          </a:p>
          <a:p>
            <a:pPr marL="11430" algn="l">
              <a:spcBef>
                <a:spcPts val="94"/>
              </a:spcBef>
            </a:pPr>
            <a:endParaRPr lang="it-IT" sz="1800" dirty="0"/>
          </a:p>
          <a:p>
            <a:pPr marL="11430">
              <a:spcBef>
                <a:spcPts val="94"/>
              </a:spcBef>
            </a:pPr>
            <a:r>
              <a:rPr lang="it-IT" sz="1800" dirty="0">
                <a:latin typeface="Arial"/>
                <a:cs typeface="Arial"/>
              </a:rPr>
              <a:t>Il </a:t>
            </a:r>
            <a:r>
              <a:rPr lang="it-IT" sz="1800" b="1" dirty="0" err="1">
                <a:latin typeface="Arial"/>
                <a:cs typeface="Arial"/>
              </a:rPr>
              <a:t>pick</a:t>
            </a:r>
            <a:r>
              <a:rPr lang="it-IT" sz="1800" b="1" dirty="0">
                <a:latin typeface="Arial"/>
                <a:cs typeface="Arial"/>
              </a:rPr>
              <a:t> up a 15 giorni risulta complessivamente neutro: </a:t>
            </a:r>
            <a:r>
              <a:rPr lang="it-IT" sz="1800" dirty="0">
                <a:latin typeface="Arial"/>
                <a:cs typeface="Arial"/>
              </a:rPr>
              <a:t>rispetto a 15 giorni fa il tasso di occupazione del periodo è invariato con una domanda debole ma abbastanza costante fino alla terza settimana di marzo; risulta invece negativo dal 24/3. Si riscontra </a:t>
            </a:r>
            <a:r>
              <a:rPr lang="it-IT" dirty="0">
                <a:latin typeface="Arial"/>
                <a:cs typeface="Arial"/>
              </a:rPr>
              <a:t>una</a:t>
            </a:r>
            <a:r>
              <a:rPr lang="it-IT" sz="1800" dirty="0">
                <a:latin typeface="Arial"/>
                <a:cs typeface="Arial"/>
              </a:rPr>
              <a:t> pressione leggermente superiore nella seconda meta di febbraio ed inizio marzo anche per il carnevale</a:t>
            </a:r>
            <a:r>
              <a:rPr lang="it-IT" dirty="0">
                <a:latin typeface="Arial"/>
                <a:cs typeface="Arial"/>
              </a:rPr>
              <a:t>.</a:t>
            </a:r>
            <a:endParaRPr lang="it-IT" sz="1800" dirty="0">
              <a:latin typeface="Arial"/>
              <a:cs typeface="Arial"/>
            </a:endParaRPr>
          </a:p>
          <a:p>
            <a:pPr marL="11430">
              <a:spcBef>
                <a:spcPts val="94"/>
              </a:spcBef>
            </a:pPr>
            <a:endParaRPr lang="it-IT" sz="1800" dirty="0">
              <a:highlight>
                <a:srgbClr val="FFFF00"/>
              </a:highlight>
              <a:latin typeface="Arial"/>
              <a:cs typeface="Arial"/>
            </a:endParaRPr>
          </a:p>
          <a:p>
            <a:pPr marL="11430">
              <a:spcBef>
                <a:spcPts val="94"/>
              </a:spcBef>
            </a:pPr>
            <a:r>
              <a:rPr lang="it-IT" sz="1800" dirty="0">
                <a:latin typeface="Arial"/>
                <a:cs typeface="Arial"/>
              </a:rPr>
              <a:t>L’</a:t>
            </a:r>
            <a:r>
              <a:rPr lang="it-IT" sz="1800" b="1" dirty="0">
                <a:latin typeface="Arial"/>
                <a:cs typeface="Arial"/>
              </a:rPr>
              <a:t> ADR medio è pari a 154€, in crescita del 10% sull’anno precedente (era 140€)</a:t>
            </a:r>
            <a:r>
              <a:rPr lang="it-IT" sz="1800" dirty="0">
                <a:latin typeface="Arial"/>
                <a:cs typeface="Arial"/>
              </a:rPr>
              <a:t>.</a:t>
            </a:r>
            <a:r>
              <a:rPr lang="it-IT" sz="1800" b="1" dirty="0">
                <a:latin typeface="Arial"/>
                <a:cs typeface="Arial"/>
              </a:rPr>
              <a:t> </a:t>
            </a:r>
            <a:r>
              <a:rPr lang="it-IT" sz="1800" dirty="0">
                <a:latin typeface="Arial"/>
                <a:cs typeface="Arial"/>
              </a:rPr>
              <a:t>L’incremento registrato nel ns. ambito risulta conforme alla media delle altre località montane del Trentino (+10%).</a:t>
            </a:r>
            <a:r>
              <a:rPr lang="it-IT" sz="1800" b="1" dirty="0">
                <a:latin typeface="Arial"/>
                <a:cs typeface="Arial"/>
              </a:rPr>
              <a:t> </a:t>
            </a:r>
          </a:p>
          <a:p>
            <a:pPr marL="11430">
              <a:spcBef>
                <a:spcPts val="94"/>
              </a:spcBef>
            </a:pPr>
            <a:r>
              <a:rPr lang="it-IT" sz="1800" dirty="0">
                <a:latin typeface="Arial"/>
                <a:cs typeface="Arial"/>
              </a:rPr>
              <a:t>Al momento si confermano i picchi da metà febbraio fino a metà marzo, soprattutto in coincidenza del carnevale.</a:t>
            </a:r>
            <a:endParaRPr lang="it-IT" sz="18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8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88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 oggi il </a:t>
            </a:r>
            <a:r>
              <a:rPr kumimoji="0" lang="it-IT" sz="1688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Revpar</a:t>
            </a:r>
            <a:r>
              <a:rPr kumimoji="0" lang="it-IT" sz="1688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nel 2025 si conferma sui dati dello scorso inverno: a fronte di una minor occupazione sono aumentati i ricavi.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Immagine 2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7E7FF5CC-B02F-F222-DCEF-A4843A746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304" y="52435"/>
            <a:ext cx="964406" cy="6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4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29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2BB25C-04DF-46B4-DC5E-2673F8313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926E5C6-F9A2-6272-8B49-6A89B82007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875" y="214313"/>
            <a:ext cx="928688" cy="305731"/>
          </a:xfrm>
          <a:prstGeom prst="rect">
            <a:avLst/>
          </a:prstGeom>
        </p:spPr>
      </p:pic>
      <p:pic>
        <p:nvPicPr>
          <p:cNvPr id="2" name="Immagine 1" descr="Immagine che contiene disegno, diagramma, schizzo&#10;&#10;Descrizione generata automaticamente">
            <a:extLst>
              <a:ext uri="{FF2B5EF4-FFF2-40B4-BE49-F238E27FC236}">
                <a16:creationId xmlns:a16="http://schemas.microsoft.com/office/drawing/2014/main" id="{78B7D51A-F347-9062-24E0-1A33DE8352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998"/>
          <a:stretch/>
        </p:blipFill>
        <p:spPr>
          <a:xfrm rot="5400000" flipV="1">
            <a:off x="-1656330" y="145504"/>
            <a:ext cx="8368826" cy="5056163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230345FA-4464-2420-5717-84BD1F70B7CE}"/>
              </a:ext>
            </a:extLst>
          </p:cNvPr>
          <p:cNvSpPr txBox="1"/>
          <p:nvPr/>
        </p:nvSpPr>
        <p:spPr>
          <a:xfrm>
            <a:off x="4475393" y="2872476"/>
            <a:ext cx="6572250" cy="873797"/>
          </a:xfrm>
          <a:prstGeom prst="rect">
            <a:avLst/>
          </a:prstGeom>
        </p:spPr>
        <p:txBody>
          <a:bodyPr vert="horz" wrap="square" lIns="0" tIns="11906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Hbenchmark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Inverno (02 dicembre - 06 aprile)</a:t>
            </a:r>
          </a:p>
        </p:txBody>
      </p:sp>
    </p:spTree>
    <p:extLst>
      <p:ext uri="{BB962C8B-B14F-4D97-AF65-F5344CB8AC3E}">
        <p14:creationId xmlns:p14="http://schemas.microsoft.com/office/powerpoint/2010/main" val="1385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8BCD8BBC-9631-7E1B-BE51-4C44206284E1}"/>
              </a:ext>
            </a:extLst>
          </p:cNvPr>
          <p:cNvSpPr txBox="1"/>
          <p:nvPr/>
        </p:nvSpPr>
        <p:spPr>
          <a:xfrm>
            <a:off x="395288" y="738188"/>
            <a:ext cx="11279187" cy="300037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E4BD841-C8AC-7A9B-A902-A60F37567C54}"/>
              </a:ext>
            </a:extLst>
          </p:cNvPr>
          <p:cNvSpPr/>
          <p:nvPr/>
        </p:nvSpPr>
        <p:spPr>
          <a:xfrm>
            <a:off x="595313" y="5022850"/>
            <a:ext cx="11533187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56D2B8-44DE-8D3F-0AA7-4219081BCE27}"/>
              </a:ext>
            </a:extLst>
          </p:cNvPr>
          <p:cNvSpPr txBox="1"/>
          <p:nvPr/>
        </p:nvSpPr>
        <p:spPr>
          <a:xfrm>
            <a:off x="190500" y="6382811"/>
            <a:ext cx="51538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Hbenchmark – agg.to 27  gennaio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Panel: Trentino Montagna (252 strutture), Fassa (48), Fiemme (34) e Smart (30)</a:t>
            </a:r>
          </a:p>
        </p:txBody>
      </p:sp>
      <p:pic>
        <p:nvPicPr>
          <p:cNvPr id="14" name="Immagine 13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EB0A88A0-803E-A833-503F-FB75E23E80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30"/>
            <a:ext cx="762650" cy="1677909"/>
          </a:xfrm>
          <a:prstGeom prst="rect">
            <a:avLst/>
          </a:prstGeom>
        </p:spPr>
      </p:pic>
      <p:pic>
        <p:nvPicPr>
          <p:cNvPr id="15" name="Immagine 14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C83C6A82-104D-E76C-7B7B-26BF8D9702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29"/>
            <a:ext cx="762650" cy="1677909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8DB538E-A1B4-9B17-814E-91CE25C745D7}"/>
              </a:ext>
            </a:extLst>
          </p:cNvPr>
          <p:cNvSpPr/>
          <p:nvPr/>
        </p:nvSpPr>
        <p:spPr>
          <a:xfrm>
            <a:off x="1259292" y="97789"/>
            <a:ext cx="6483350" cy="64039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Hbenchmark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Tasso occupazione netto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Inverno (02 dicembre - 06 aprile)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C446C50-2EB4-E050-24EF-1BB87173F752}"/>
              </a:ext>
            </a:extLst>
          </p:cNvPr>
          <p:cNvGrpSpPr/>
          <p:nvPr/>
        </p:nvGrpSpPr>
        <p:grpSpPr>
          <a:xfrm>
            <a:off x="2807493" y="947737"/>
            <a:ext cx="6577014" cy="5400675"/>
            <a:chOff x="0" y="0"/>
            <a:chExt cx="6577014" cy="5400675"/>
          </a:xfrm>
        </p:grpSpPr>
        <p:graphicFrame>
          <p:nvGraphicFramePr>
            <p:cNvPr id="5" name="Grafico 4">
              <a:extLst>
                <a:ext uri="{FF2B5EF4-FFF2-40B4-BE49-F238E27FC236}">
                  <a16:creationId xmlns:a16="http://schemas.microsoft.com/office/drawing/2014/main" id="{A33B5DBE-2B07-7B98-B366-FDF9A703B8D9}"/>
                </a:ext>
              </a:extLst>
            </p:cNvPr>
            <p:cNvGraphicFramePr/>
            <p:nvPr/>
          </p:nvGraphicFramePr>
          <p:xfrm>
            <a:off x="0" y="0"/>
            <a:ext cx="6538913" cy="54006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CasellaDiTesto 1">
              <a:extLst>
                <a:ext uri="{FF2B5EF4-FFF2-40B4-BE49-F238E27FC236}">
                  <a16:creationId xmlns:a16="http://schemas.microsoft.com/office/drawing/2014/main" id="{C5640C54-3219-3675-540E-B1D2AF884694}"/>
                </a:ext>
              </a:extLst>
            </p:cNvPr>
            <p:cNvSpPr txBox="1"/>
            <p:nvPr/>
          </p:nvSpPr>
          <p:spPr>
            <a:xfrm>
              <a:off x="5862639" y="685800"/>
              <a:ext cx="609599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CE26CF93-EB7B-4369-B1BC-D439024D16E6}" type="TxLink"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 Narrow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+6%</a:t>
              </a:fld>
              <a:endPara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CasellaDiTesto 7">
              <a:extLst>
                <a:ext uri="{FF2B5EF4-FFF2-40B4-BE49-F238E27FC236}">
                  <a16:creationId xmlns:a16="http://schemas.microsoft.com/office/drawing/2014/main" id="{C39DF206-28B2-BD35-60DB-95F79C5C75F4}"/>
                </a:ext>
              </a:extLst>
            </p:cNvPr>
            <p:cNvSpPr txBox="1"/>
            <p:nvPr/>
          </p:nvSpPr>
          <p:spPr>
            <a:xfrm>
              <a:off x="5948364" y="1771650"/>
              <a:ext cx="619125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6F4A2DA0-29FD-415E-8178-A7954A89D1B7}" type="TxLink"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 Narrow"/>
                  <a:ea typeface="+mn-ea"/>
                  <a:cs typeface="+mn-cs"/>
                </a:rPr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-8%</a:t>
              </a:fld>
              <a:endPara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CasellaDiTesto 9">
              <a:extLst>
                <a:ext uri="{FF2B5EF4-FFF2-40B4-BE49-F238E27FC236}">
                  <a16:creationId xmlns:a16="http://schemas.microsoft.com/office/drawing/2014/main" id="{1CDE901C-574B-61E5-E8A3-A363559F270F}"/>
                </a:ext>
              </a:extLst>
            </p:cNvPr>
            <p:cNvSpPr txBox="1"/>
            <p:nvPr/>
          </p:nvSpPr>
          <p:spPr>
            <a:xfrm>
              <a:off x="5948364" y="2800350"/>
              <a:ext cx="590549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1BB26678-F8C5-4D0D-BD1B-8FA65C3C14D7}" type="TxLink"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 Narrow"/>
                  <a:ea typeface="+mn-ea"/>
                  <a:cs typeface="+mn-cs"/>
                </a:rPr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-4%</a:t>
              </a:fld>
              <a:endPara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9F96D51C-E1E2-3EF3-F351-156A47F93CAB}"/>
                </a:ext>
              </a:extLst>
            </p:cNvPr>
            <p:cNvSpPr txBox="1"/>
            <p:nvPr/>
          </p:nvSpPr>
          <p:spPr>
            <a:xfrm>
              <a:off x="5919790" y="3914775"/>
              <a:ext cx="657224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D9B0886E-EFED-435D-884B-53CC95CEF32D}" type="TxLink"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 Narrow"/>
                  <a:ea typeface="+mn-ea"/>
                  <a:cs typeface="+mn-cs"/>
                </a:rPr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-1%</a:t>
              </a:fld>
              <a:endPara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313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8BCD8BBC-9631-7E1B-BE51-4C44206284E1}"/>
              </a:ext>
            </a:extLst>
          </p:cNvPr>
          <p:cNvSpPr txBox="1"/>
          <p:nvPr/>
        </p:nvSpPr>
        <p:spPr>
          <a:xfrm>
            <a:off x="395288" y="738188"/>
            <a:ext cx="11279187" cy="300037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E4BD841-C8AC-7A9B-A902-A60F37567C54}"/>
              </a:ext>
            </a:extLst>
          </p:cNvPr>
          <p:cNvSpPr/>
          <p:nvPr/>
        </p:nvSpPr>
        <p:spPr>
          <a:xfrm>
            <a:off x="595313" y="5022850"/>
            <a:ext cx="11533187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56D2B8-44DE-8D3F-0AA7-4219081BCE27}"/>
              </a:ext>
            </a:extLst>
          </p:cNvPr>
          <p:cNvSpPr txBox="1"/>
          <p:nvPr/>
        </p:nvSpPr>
        <p:spPr>
          <a:xfrm>
            <a:off x="190500" y="6382811"/>
            <a:ext cx="51538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Hbenchmark – agg.to 27  gennaio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Panel: Trentino Montagna (252 strutture), Fassa (48), Fiemme (34) e Smart (30)</a:t>
            </a:r>
          </a:p>
        </p:txBody>
      </p:sp>
      <p:pic>
        <p:nvPicPr>
          <p:cNvPr id="14" name="Immagine 13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EB0A88A0-803E-A833-503F-FB75E23E80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30"/>
            <a:ext cx="762650" cy="1677909"/>
          </a:xfrm>
          <a:prstGeom prst="rect">
            <a:avLst/>
          </a:prstGeom>
        </p:spPr>
      </p:pic>
      <p:pic>
        <p:nvPicPr>
          <p:cNvPr id="15" name="Immagine 14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C83C6A82-104D-E76C-7B7B-26BF8D9702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29"/>
            <a:ext cx="762650" cy="1677909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8DB538E-A1B4-9B17-814E-91CE25C745D7}"/>
              </a:ext>
            </a:extLst>
          </p:cNvPr>
          <p:cNvSpPr/>
          <p:nvPr/>
        </p:nvSpPr>
        <p:spPr>
          <a:xfrm>
            <a:off x="1259292" y="97789"/>
            <a:ext cx="6483350" cy="64039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Hbenchmark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Tasso occupazione netto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Inverno (02 dicembre - 06 aprile)</a:t>
            </a:r>
          </a:p>
        </p:txBody>
      </p:sp>
      <p:pic>
        <p:nvPicPr>
          <p:cNvPr id="5" name="Immagine 4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32C57C02-8A83-8186-55DC-4285A0EEE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374" y="1835150"/>
            <a:ext cx="964406" cy="675176"/>
          </a:xfrm>
          <a:prstGeom prst="rect">
            <a:avLst/>
          </a:prstGeom>
        </p:spPr>
      </p:pic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E51072DC-1947-4605-BFED-9D7351FEE0F4}"/>
              </a:ext>
            </a:extLst>
          </p:cNvPr>
          <p:cNvGraphicFramePr>
            <a:graphicFrameLocks/>
          </p:cNvGraphicFramePr>
          <p:nvPr/>
        </p:nvGraphicFramePr>
        <p:xfrm>
          <a:off x="6154950" y="1465237"/>
          <a:ext cx="59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F7521413-2F8B-489D-8A1A-94925E61E2D2}"/>
              </a:ext>
            </a:extLst>
          </p:cNvPr>
          <p:cNvGraphicFramePr>
            <a:graphicFrameLocks/>
          </p:cNvGraphicFramePr>
          <p:nvPr/>
        </p:nvGraphicFramePr>
        <p:xfrm>
          <a:off x="97050" y="1455713"/>
          <a:ext cx="59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76890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32F10-9825-D354-FADF-7593E3D58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20AAAC17-F4AD-7DAE-5BB5-BF7D3ACD110E}"/>
              </a:ext>
            </a:extLst>
          </p:cNvPr>
          <p:cNvSpPr txBox="1"/>
          <p:nvPr/>
        </p:nvSpPr>
        <p:spPr>
          <a:xfrm>
            <a:off x="395288" y="738188"/>
            <a:ext cx="11279187" cy="300037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9C56D09-953F-92A4-EC12-5EB31E5C7C13}"/>
              </a:ext>
            </a:extLst>
          </p:cNvPr>
          <p:cNvSpPr/>
          <p:nvPr/>
        </p:nvSpPr>
        <p:spPr>
          <a:xfrm>
            <a:off x="595313" y="5022850"/>
            <a:ext cx="11533187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DDE9158-154E-F06F-C156-D32EE4B3F808}"/>
              </a:ext>
            </a:extLst>
          </p:cNvPr>
          <p:cNvSpPr txBox="1"/>
          <p:nvPr/>
        </p:nvSpPr>
        <p:spPr>
          <a:xfrm>
            <a:off x="190500" y="6382811"/>
            <a:ext cx="51538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Hbenchmark – agg.to 27  gennaio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Panel: Trentino Montagna (252 strutture), Fassa (48), Fiemme (34) e Smart (30)</a:t>
            </a:r>
          </a:p>
        </p:txBody>
      </p:sp>
      <p:pic>
        <p:nvPicPr>
          <p:cNvPr id="14" name="Immagine 13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38CE81D7-778D-B1C9-2A54-354E14AF6E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30"/>
            <a:ext cx="762650" cy="1677909"/>
          </a:xfrm>
          <a:prstGeom prst="rect">
            <a:avLst/>
          </a:prstGeom>
        </p:spPr>
      </p:pic>
      <p:pic>
        <p:nvPicPr>
          <p:cNvPr id="15" name="Immagine 14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9550C719-2BA9-B620-BC93-0B3D7964CC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29"/>
            <a:ext cx="762650" cy="1677909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3ED795A-21FC-2C3F-8CB4-80A8E1614096}"/>
              </a:ext>
            </a:extLst>
          </p:cNvPr>
          <p:cNvSpPr/>
          <p:nvPr/>
        </p:nvSpPr>
        <p:spPr>
          <a:xfrm>
            <a:off x="1259292" y="97789"/>
            <a:ext cx="6483350" cy="64039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Hbenchmark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Camere vendute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Inverno (02 dicembre - 06 aprile)</a:t>
            </a:r>
          </a:p>
        </p:txBody>
      </p:sp>
      <p:pic>
        <p:nvPicPr>
          <p:cNvPr id="6" name="Immagine 5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F52F4AF4-9341-6660-F5B5-ADF2A549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554" y="1438825"/>
            <a:ext cx="964406" cy="675176"/>
          </a:xfrm>
          <a:prstGeom prst="rect">
            <a:avLst/>
          </a:prstGeom>
        </p:spPr>
      </p:pic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206DDAE4-E1C8-4690-87CF-FE0816201794}"/>
              </a:ext>
            </a:extLst>
          </p:cNvPr>
          <p:cNvGraphicFramePr>
            <a:graphicFrameLocks/>
          </p:cNvGraphicFramePr>
          <p:nvPr/>
        </p:nvGraphicFramePr>
        <p:xfrm>
          <a:off x="6118594" y="1554545"/>
          <a:ext cx="5651138" cy="4634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0C74BDE4-6AFD-495B-B031-2CCE9B2FC1B9}"/>
              </a:ext>
            </a:extLst>
          </p:cNvPr>
          <p:cNvGraphicFramePr>
            <a:graphicFrameLocks/>
          </p:cNvGraphicFramePr>
          <p:nvPr/>
        </p:nvGraphicFramePr>
        <p:xfrm>
          <a:off x="422267" y="1545021"/>
          <a:ext cx="5640387" cy="4634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40717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A073C-37D1-B160-3E83-4E77F584A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8318A4A3-C6EC-1069-205F-3C9F62FE9787}"/>
              </a:ext>
            </a:extLst>
          </p:cNvPr>
          <p:cNvSpPr txBox="1"/>
          <p:nvPr/>
        </p:nvSpPr>
        <p:spPr>
          <a:xfrm>
            <a:off x="395288" y="738188"/>
            <a:ext cx="11279187" cy="300037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E4D30E3-F9BE-75C4-1843-8A3316429448}"/>
              </a:ext>
            </a:extLst>
          </p:cNvPr>
          <p:cNvSpPr/>
          <p:nvPr/>
        </p:nvSpPr>
        <p:spPr>
          <a:xfrm>
            <a:off x="595313" y="5022850"/>
            <a:ext cx="11533187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5008991-D7C8-4B70-9B48-68AF9DE9C3D0}"/>
              </a:ext>
            </a:extLst>
          </p:cNvPr>
          <p:cNvSpPr txBox="1"/>
          <p:nvPr/>
        </p:nvSpPr>
        <p:spPr>
          <a:xfrm>
            <a:off x="190500" y="6382811"/>
            <a:ext cx="51538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Hbenchmark – agg.to 27  gennaio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Panel: Trentino Montagna (252 strutture), Fassa (48), Fiemme (34) e Smart (30)</a:t>
            </a:r>
          </a:p>
        </p:txBody>
      </p:sp>
      <p:pic>
        <p:nvPicPr>
          <p:cNvPr id="14" name="Immagine 13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549B6D9A-C149-7A85-4E67-072E11DC56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30"/>
            <a:ext cx="762650" cy="1677909"/>
          </a:xfrm>
          <a:prstGeom prst="rect">
            <a:avLst/>
          </a:prstGeom>
        </p:spPr>
      </p:pic>
      <p:pic>
        <p:nvPicPr>
          <p:cNvPr id="15" name="Immagine 14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0CDA25D2-45FF-40B3-772C-D0A9A95352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29"/>
            <a:ext cx="762650" cy="1677909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648D325-4C6B-0C4B-16E2-228D6BD1A46A}"/>
              </a:ext>
            </a:extLst>
          </p:cNvPr>
          <p:cNvSpPr/>
          <p:nvPr/>
        </p:nvSpPr>
        <p:spPr>
          <a:xfrm>
            <a:off x="1259292" y="97789"/>
            <a:ext cx="6483350" cy="64039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Hbenchmark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Pick up 15 giorni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Inverno (02 dicembre - 06 aprile)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DA58D0C4-B70D-4420-BE74-CE887D36495C}"/>
              </a:ext>
            </a:extLst>
          </p:cNvPr>
          <p:cNvGrpSpPr/>
          <p:nvPr/>
        </p:nvGrpSpPr>
        <p:grpSpPr>
          <a:xfrm>
            <a:off x="2807493" y="1071562"/>
            <a:ext cx="6577014" cy="5400675"/>
            <a:chOff x="0" y="0"/>
            <a:chExt cx="6577014" cy="5400675"/>
          </a:xfrm>
        </p:grpSpPr>
        <p:graphicFrame>
          <p:nvGraphicFramePr>
            <p:cNvPr id="13" name="Grafico 12">
              <a:extLst>
                <a:ext uri="{FF2B5EF4-FFF2-40B4-BE49-F238E27FC236}">
                  <a16:creationId xmlns:a16="http://schemas.microsoft.com/office/drawing/2014/main" id="{912F1503-6D11-7DD6-054A-C62BCAB1BA89}"/>
                </a:ext>
              </a:extLst>
            </p:cNvPr>
            <p:cNvGraphicFramePr/>
            <p:nvPr/>
          </p:nvGraphicFramePr>
          <p:xfrm>
            <a:off x="0" y="0"/>
            <a:ext cx="6538913" cy="54006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CasellaDiTesto 4">
              <a:extLst>
                <a:ext uri="{FF2B5EF4-FFF2-40B4-BE49-F238E27FC236}">
                  <a16:creationId xmlns:a16="http://schemas.microsoft.com/office/drawing/2014/main" id="{59425587-F2C8-CAC6-0FF8-8DBAC06147ED}"/>
                </a:ext>
              </a:extLst>
            </p:cNvPr>
            <p:cNvSpPr txBox="1"/>
            <p:nvPr/>
          </p:nvSpPr>
          <p:spPr>
            <a:xfrm>
              <a:off x="5910264" y="685800"/>
              <a:ext cx="609599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61162B8A-6F28-43D0-BA47-876786721457}" type="TxLink"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 Narrow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+6%</a:t>
              </a:fld>
              <a:endPara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asellaDiTesto 5">
              <a:extLst>
                <a:ext uri="{FF2B5EF4-FFF2-40B4-BE49-F238E27FC236}">
                  <a16:creationId xmlns:a16="http://schemas.microsoft.com/office/drawing/2014/main" id="{62DE8199-163B-7EEB-1C49-2D9F45226510}"/>
                </a:ext>
              </a:extLst>
            </p:cNvPr>
            <p:cNvSpPr txBox="1"/>
            <p:nvPr/>
          </p:nvSpPr>
          <p:spPr>
            <a:xfrm>
              <a:off x="5948364" y="1771650"/>
              <a:ext cx="619125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61AEC8B-4A19-4FA1-8741-424FF22E7A99}" type="TxLink"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 Narrow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-0%</a:t>
              </a:fld>
              <a:endPara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CasellaDiTesto 6">
              <a:extLst>
                <a:ext uri="{FF2B5EF4-FFF2-40B4-BE49-F238E27FC236}">
                  <a16:creationId xmlns:a16="http://schemas.microsoft.com/office/drawing/2014/main" id="{E41355CE-DCFC-142A-7CEF-1D1B1BF072B5}"/>
                </a:ext>
              </a:extLst>
            </p:cNvPr>
            <p:cNvSpPr txBox="1"/>
            <p:nvPr/>
          </p:nvSpPr>
          <p:spPr>
            <a:xfrm>
              <a:off x="5948364" y="2800350"/>
              <a:ext cx="590549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D425B130-C7A3-4F18-88ED-74506BFED622}" type="TxLink"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 Narrow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-1%</a:t>
              </a:fld>
              <a:endPara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CasellaDiTesto 7">
              <a:extLst>
                <a:ext uri="{FF2B5EF4-FFF2-40B4-BE49-F238E27FC236}">
                  <a16:creationId xmlns:a16="http://schemas.microsoft.com/office/drawing/2014/main" id="{4777BDFE-699B-034E-D753-BC45986B8110}"/>
                </a:ext>
              </a:extLst>
            </p:cNvPr>
            <p:cNvSpPr txBox="1"/>
            <p:nvPr/>
          </p:nvSpPr>
          <p:spPr>
            <a:xfrm>
              <a:off x="5919790" y="3914775"/>
              <a:ext cx="657224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CC7982BE-E390-4497-96D9-8337F271ED43}" type="TxLink"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 Narrow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+2%</a:t>
              </a:fld>
              <a:endPara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847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8BCD8BBC-9631-7E1B-BE51-4C44206284E1}"/>
              </a:ext>
            </a:extLst>
          </p:cNvPr>
          <p:cNvSpPr txBox="1"/>
          <p:nvPr/>
        </p:nvSpPr>
        <p:spPr>
          <a:xfrm>
            <a:off x="395288" y="738188"/>
            <a:ext cx="11279187" cy="300037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E4BD841-C8AC-7A9B-A902-A60F37567C54}"/>
              </a:ext>
            </a:extLst>
          </p:cNvPr>
          <p:cNvSpPr/>
          <p:nvPr/>
        </p:nvSpPr>
        <p:spPr>
          <a:xfrm>
            <a:off x="595313" y="5022850"/>
            <a:ext cx="11533187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2B2803B-EB78-6A63-E0DB-732C130D1B24}"/>
              </a:ext>
            </a:extLst>
          </p:cNvPr>
          <p:cNvSpPr/>
          <p:nvPr/>
        </p:nvSpPr>
        <p:spPr>
          <a:xfrm>
            <a:off x="1328330" y="122251"/>
            <a:ext cx="6483350" cy="64039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Hbenchmark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Pick up 15 gg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Inverno (02 dicembre - 06 aprile)</a:t>
            </a:r>
          </a:p>
        </p:txBody>
      </p:sp>
      <p:pic>
        <p:nvPicPr>
          <p:cNvPr id="12" name="Immagine 11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807254A4-DA5B-BE87-ADE6-D46CC55043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30"/>
            <a:ext cx="762650" cy="167790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DD85371-DC45-41BE-3F6C-BB1FCA33AD9A}"/>
              </a:ext>
            </a:extLst>
          </p:cNvPr>
          <p:cNvSpPr txBox="1"/>
          <p:nvPr/>
        </p:nvSpPr>
        <p:spPr>
          <a:xfrm>
            <a:off x="190500" y="6382811"/>
            <a:ext cx="51538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Hbenchmark – agg.to 27  gennaio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Panel: Trentino Montagna (252 strutture), Fassa (48), Fiemme (34) e Smart (30)</a:t>
            </a:r>
          </a:p>
        </p:txBody>
      </p:sp>
      <p:pic>
        <p:nvPicPr>
          <p:cNvPr id="4" name="Immagine 3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766C5B12-9B39-D7A3-BDCE-F3BB330B0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374" y="1835150"/>
            <a:ext cx="964406" cy="675176"/>
          </a:xfrm>
          <a:prstGeom prst="rect">
            <a:avLst/>
          </a:prstGeom>
        </p:spPr>
      </p:pic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68775F50-2212-80BE-DDF4-25112FCC40D8}"/>
              </a:ext>
            </a:extLst>
          </p:cNvPr>
          <p:cNvGraphicFramePr>
            <a:graphicFrameLocks/>
          </p:cNvGraphicFramePr>
          <p:nvPr/>
        </p:nvGraphicFramePr>
        <p:xfrm>
          <a:off x="104193" y="1555725"/>
          <a:ext cx="59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FB93E0AD-C17D-66B1-9F2F-114584A14239}"/>
              </a:ext>
            </a:extLst>
          </p:cNvPr>
          <p:cNvGraphicFramePr>
            <a:graphicFrameLocks/>
          </p:cNvGraphicFramePr>
          <p:nvPr/>
        </p:nvGraphicFramePr>
        <p:xfrm>
          <a:off x="6044193" y="1441952"/>
          <a:ext cx="59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1006491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11906" rIns="0" bIns="0" rtlCol="0">
        <a:spAutoFit/>
      </a:bodyPr>
      <a:lstStyle>
        <a:defPPr marL="11906" algn="l">
          <a:spcBef>
            <a:spcPts val="94"/>
          </a:spcBef>
          <a:defRPr sz="1688" b="1" dirty="0" smtClean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54fe9e-51ac-40f6-8434-3fa50feb9f0b" xsi:nil="true"/>
    <lcf76f155ced4ddcb4097134ff3c332f xmlns="e73d7432-1d9c-42fc-aed2-20412a3a85a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68405E55E166943B366D105BCE37695" ma:contentTypeVersion="18" ma:contentTypeDescription="Creare un nuovo documento." ma:contentTypeScope="" ma:versionID="ff2f5486bdd03e93dc8a51db7843203d">
  <xsd:schema xmlns:xsd="http://www.w3.org/2001/XMLSchema" xmlns:xs="http://www.w3.org/2001/XMLSchema" xmlns:p="http://schemas.microsoft.com/office/2006/metadata/properties" xmlns:ns2="e73d7432-1d9c-42fc-aed2-20412a3a85ad" xmlns:ns3="e154fe9e-51ac-40f6-8434-3fa50feb9f0b" targetNamespace="http://schemas.microsoft.com/office/2006/metadata/properties" ma:root="true" ma:fieldsID="1d582c8bb41d211ad6c0bb5bc3145b43" ns2:_="" ns3:_="">
    <xsd:import namespace="e73d7432-1d9c-42fc-aed2-20412a3a85ad"/>
    <xsd:import namespace="e154fe9e-51ac-40f6-8434-3fa50feb9f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3d7432-1d9c-42fc-aed2-20412a3a8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07d0782e-7886-4869-b138-e187e1587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54fe9e-51ac-40f6-8434-3fa50feb9f0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aba9f0-2969-40fb-8247-30b48796f316}" ma:internalName="TaxCatchAll" ma:showField="CatchAllData" ma:web="e154fe9e-51ac-40f6-8434-3fa50feb9f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4E87B9-6206-4696-8D61-4038B8F37C65}">
  <ds:schemaRefs>
    <ds:schemaRef ds:uri="e154fe9e-51ac-40f6-8434-3fa50feb9f0b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e73d7432-1d9c-42fc-aed2-20412a3a85ad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1FC222F-A80D-432C-9886-0FDE1ECB07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4649AF-B35F-42DD-A9B8-047BE39C30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3d7432-1d9c-42fc-aed2-20412a3a85ad"/>
    <ds:schemaRef ds:uri="e154fe9e-51ac-40f6-8434-3fa50feb9f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1030</Words>
  <Application>Microsoft Office PowerPoint</Application>
  <PresentationFormat>Widescreen</PresentationFormat>
  <Paragraphs>151</Paragraphs>
  <Slides>13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Aptos</vt:lpstr>
      <vt:lpstr>Aptos Narrow</vt:lpstr>
      <vt:lpstr>Arial</vt:lpstr>
      <vt:lpstr>Calibri</vt:lpstr>
      <vt:lpstr>Soho Gothic Pro</vt:lpstr>
      <vt:lpstr>Ubuntu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Maccagnan Paolo</dc:creator>
  <cp:lastModifiedBy>Giancarlo Cescatti</cp:lastModifiedBy>
  <cp:revision>3</cp:revision>
  <cp:lastPrinted>2025-01-27T15:27:38Z</cp:lastPrinted>
  <dcterms:created xsi:type="dcterms:W3CDTF">2025-01-27T11:40:26Z</dcterms:created>
  <dcterms:modified xsi:type="dcterms:W3CDTF">2025-01-29T15:54:56Z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0x010100268405E55E166943B366D105BCE37695</vt:lpwstr>
  </property>
  <property fmtid="{D5CDD505-2E9C-101B-9397-08002B2CF9AE}" pid="3" name="MediaServiceImageTags">
    <vt:lpwstr/>
  </property>
</Properties>
</file>